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373" r:id="rId5"/>
    <p:sldId id="395" r:id="rId6"/>
    <p:sldId id="385" r:id="rId7"/>
    <p:sldId id="394" r:id="rId8"/>
    <p:sldId id="396" r:id="rId9"/>
    <p:sldId id="412" r:id="rId10"/>
    <p:sldId id="408" r:id="rId11"/>
    <p:sldId id="393" r:id="rId12"/>
    <p:sldId id="410" r:id="rId13"/>
    <p:sldId id="417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8E4"/>
    <a:srgbClr val="D7D2CB"/>
    <a:srgbClr val="F1EFED"/>
    <a:srgbClr val="8A0008"/>
    <a:srgbClr val="E31B23"/>
    <a:srgbClr val="FC545C"/>
    <a:srgbClr val="373234"/>
    <a:srgbClr val="696567"/>
    <a:srgbClr val="FFFFFF"/>
    <a:srgbClr val="F32A7C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B76085-456B-4D69-8289-E1C9B34B809F}" v="2" dt="2025-10-16T11:01:13.226"/>
  </p1510:revLst>
</p1510:revInfo>
</file>

<file path=ppt/tableStyles.xml><?xml version="1.0" encoding="utf-8"?>
<a:tblStyleLst xmlns:a="http://schemas.openxmlformats.org/drawingml/2006/main" def="{9DCAF9ED-07DC-4A11-8D7F-57B35C25682E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–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Medium Style 3 –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9631B5-78F2-41C9-869B-9F39066F8104}" styleName="Medium Style 3 –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EB344D84-9AFB-497E-A393-DC336BA19D2E}" styleName="Medium Style 3 –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DA37D80-6434-44D0-A028-1B22A696006F}" styleName="Light Style 3 –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–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Light Style 2 –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CF1AB2-1976-4502-BF36-3FF5EA218861}" styleName="Medium Style 4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7CE84F3-28C3-443E-9E96-99CF82512B78}" styleName="Dark Style 1 – Accent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660B408-B3CF-4A94-85FC-2B1E0A45F4A2}" styleName="Dark Style 2 –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Themed Style 1 –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8603FDC-E32A-4AB5-989C-0864C3EAD2B8}" styleName="Themed Style 2 –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E3FDE45-AF77-4B5C-9715-49D594BDF05E}" styleName="Light Style 1 –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–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–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85BE263C-DBD7-4A20-BB59-AAB30ACAA65A}" styleName="Medium Style 3 –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–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DF18680-E054-41AD-8BC1-D1AEF772440D}" styleName="Medium Style 2 –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–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Light Style 3 –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Medium Style 3 –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41"/>
    <p:restoredTop sz="70237" autoAdjust="0"/>
  </p:normalViewPr>
  <p:slideViewPr>
    <p:cSldViewPr snapToGrid="0">
      <p:cViewPr varScale="1">
        <p:scale>
          <a:sx n="44" d="100"/>
          <a:sy n="44" d="100"/>
        </p:scale>
        <p:origin x="18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9160" y="32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i Tomlinson" userId="e76ba389-74dd-4eca-9c14-31753fa7139d" providerId="ADAL" clId="{16A08A37-8542-4EA5-9490-09A5BDD0C9B5}"/>
    <pc:docChg chg="custSel mod modSld">
      <pc:chgData name="Georgi Tomlinson" userId="e76ba389-74dd-4eca-9c14-31753fa7139d" providerId="ADAL" clId="{16A08A37-8542-4EA5-9490-09A5BDD0C9B5}" dt="2025-10-08T00:48:39.732" v="9" actId="1076"/>
      <pc:docMkLst>
        <pc:docMk/>
      </pc:docMkLst>
      <pc:sldChg chg="addSp delSp modSp mod">
        <pc:chgData name="Georgi Tomlinson" userId="e76ba389-74dd-4eca-9c14-31753fa7139d" providerId="ADAL" clId="{16A08A37-8542-4EA5-9490-09A5BDD0C9B5}" dt="2025-10-08T00:48:39.732" v="9" actId="1076"/>
        <pc:sldMkLst>
          <pc:docMk/>
          <pc:sldMk cId="2104390360" sldId="417"/>
        </pc:sldMkLst>
        <pc:picChg chg="add mod modCrop">
          <ac:chgData name="Georgi Tomlinson" userId="e76ba389-74dd-4eca-9c14-31753fa7139d" providerId="ADAL" clId="{16A08A37-8542-4EA5-9490-09A5BDD0C9B5}" dt="2025-10-08T00:48:39.732" v="9" actId="1076"/>
          <ac:picMkLst>
            <pc:docMk/>
            <pc:sldMk cId="2104390360" sldId="417"/>
            <ac:picMk id="6" creationId="{5B9BD6AD-3AC1-F782-9C3E-5A4D5051FBB3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D469F1-E2F4-F33C-DFC5-1C10A55C00D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83D9D1-9337-7FD9-5BDB-DA5F7EFE494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D86A99-0086-CD4E-B1F5-DC882D83D706}" type="datetimeFigureOut">
              <a:rPr lang="en-US" smtClean="0"/>
              <a:t>10/16/2025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424971-D439-AD0A-1047-F433FC1FCD7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242AFB2-204C-8D30-6501-93C1BA22EA4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2962FA-F8AA-5B49-858F-1066F9D707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0164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7-09T04:14:04.126"/>
    </inkml:context>
    <inkml:brush xml:id="br0">
      <inkml:brushProperty name="width" value="0.035" units="cm"/>
      <inkml:brushProperty name="height" value="0.035" units="cm"/>
      <inkml:brushProperty name="ignorePressure" value="1"/>
    </inkml:brush>
  </inkml:definitions>
  <inkml:trace contextRef="#ctx0" brushRef="#br0">0 0,'0'0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5-07-09T05:04:04.210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1 1,'0'0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79A04-3EBD-4A68-823F-E113C3DE4730}" type="datetimeFigureOut">
              <a:rPr lang="en-AU" smtClean="0"/>
              <a:t>16/10/2025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53D6C-43B9-4211-B633-CC714863817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37888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89725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/>
              <a:t>Key Moments</a:t>
            </a:r>
          </a:p>
          <a:p>
            <a:endParaRPr lang="en-AU" dirty="0"/>
          </a:p>
          <a:p>
            <a:r>
              <a:rPr lang="en-AU" b="1" dirty="0"/>
              <a:t>Anatomy of the Bandsaw – 0:21</a:t>
            </a:r>
          </a:p>
          <a:p>
            <a:r>
              <a:rPr lang="en-AU" dirty="0"/>
              <a:t>Fluid Flow Valve – 1:00</a:t>
            </a:r>
          </a:p>
          <a:p>
            <a:r>
              <a:rPr lang="en-AU" b="1" dirty="0"/>
              <a:t>Saw Feed Rate Knob – 1:16</a:t>
            </a:r>
          </a:p>
          <a:p>
            <a:r>
              <a:rPr lang="en-AU" b="1" dirty="0"/>
              <a:t>Blade Guide Supports – 1:31</a:t>
            </a:r>
          </a:p>
          <a:p>
            <a:r>
              <a:rPr lang="en-AU" dirty="0"/>
              <a:t>Roller Conveyor Stands – 2:30</a:t>
            </a:r>
          </a:p>
          <a:p>
            <a:r>
              <a:rPr lang="en-AU" dirty="0"/>
              <a:t>Cutting Work Aid – 2:55</a:t>
            </a:r>
          </a:p>
          <a:p>
            <a:r>
              <a:rPr lang="en-AU" b="1" dirty="0"/>
              <a:t>PPE – 3:17</a:t>
            </a:r>
          </a:p>
          <a:p>
            <a:r>
              <a:rPr lang="en-AU" b="1" dirty="0"/>
              <a:t>Set the Blasé Guide Support – 5:33</a:t>
            </a:r>
          </a:p>
          <a:p>
            <a:r>
              <a:rPr lang="en-AU" dirty="0"/>
              <a:t>Adjust the Blade Fluid Valve – 6:02</a:t>
            </a:r>
          </a:p>
          <a:p>
            <a:r>
              <a:rPr lang="en-AU" b="1" dirty="0"/>
              <a:t>Make a Cut at an Angle – 6:47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53D6C-43B9-4211-B633-CC7148638171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87236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SLIDES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1157187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61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CHARTS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ADDA281-2091-1D8A-0B0A-626EA9B3C6D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CE23FD9-F2DC-4389-2857-C0C380DDD87C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6075856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hart Placeholder 7">
            <a:extLst>
              <a:ext uri="{FF2B5EF4-FFF2-40B4-BE49-F238E27FC236}">
                <a16:creationId xmlns:a16="http://schemas.microsoft.com/office/drawing/2014/main" id="{D889FB95-69F4-39F7-6A20-285F3E33FA2C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2">
              <a:lumMod val="95000"/>
            </a:schemeClr>
          </a:solidFill>
        </p:spPr>
        <p:txBody>
          <a:bodyPr anchor="ctr">
            <a:normAutofit/>
          </a:bodyPr>
          <a:lstStyle>
            <a:lvl1pPr algn="ctr">
              <a:defRPr sz="2000"/>
            </a:lvl1pPr>
          </a:lstStyle>
          <a:p>
            <a:r>
              <a:rPr lang="en-US"/>
              <a:t>Click to add chart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221D844-6CBA-88E8-236B-A7A4927B2E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58FCEC2-D075-F01E-F630-C30D310FC445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E9098E16-FE14-42C4-A780-D1202A835F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157268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RT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art Placeholder 3">
            <a:extLst>
              <a:ext uri="{FF2B5EF4-FFF2-40B4-BE49-F238E27FC236}">
                <a16:creationId xmlns:a16="http://schemas.microsoft.com/office/drawing/2014/main" id="{4D7048F1-B5A2-1C7B-525D-9A42BCFF9265}"/>
              </a:ext>
            </a:extLst>
          </p:cNvPr>
          <p:cNvSpPr>
            <a:spLocks noGrp="1"/>
          </p:cNvSpPr>
          <p:nvPr>
            <p:ph type="chart" sz="quarter" idx="10" hasCustomPrompt="1"/>
          </p:nvPr>
        </p:nvSpPr>
        <p:spPr>
          <a:xfrm>
            <a:off x="1065213" y="2295525"/>
            <a:ext cx="10071100" cy="426561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to add chart</a:t>
            </a:r>
          </a:p>
          <a:p>
            <a:endParaRPr lang="en-US"/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0D3F9F64-E3AA-75C8-C2EB-E9380F4184B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23893" y="873125"/>
            <a:ext cx="660264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1BE0AE7A-59E2-940F-8911-6A171E71485F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1675" y="1187489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77CB8C4D-5BF3-4CFD-EB9A-A99ADC6B67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D2170A-C1EC-F4B5-CE3D-0589F6BCF292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25644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1780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1CEAAC2-50F4-FA32-BFD6-282FB75B804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666450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40CA2B-48E2-3951-EAC4-591DF7982914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21690606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0ADC4E72-9BCB-DB74-EC87-2A826E39F477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6240463" y="1706563"/>
            <a:ext cx="5435600" cy="4854575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9543B646-152D-5843-EA17-B5E215EBC8E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4898625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2DFECE63-96F9-E49B-4C9C-0C2511FD78E6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687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8FCAFD6-2DE0-E64A-5B52-96FC3B55589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664809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1 Colum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able Placeholder 3">
            <a:extLst>
              <a:ext uri="{FF2B5EF4-FFF2-40B4-BE49-F238E27FC236}">
                <a16:creationId xmlns:a16="http://schemas.microsoft.com/office/drawing/2014/main" id="{DD9A58B2-4CEE-5DE9-2A4A-6CAB62FAA973}"/>
              </a:ext>
            </a:extLst>
          </p:cNvPr>
          <p:cNvSpPr>
            <a:spLocks noGrp="1"/>
          </p:cNvSpPr>
          <p:nvPr>
            <p:ph type="tbl" sz="quarter" idx="14" hasCustomPrompt="1"/>
          </p:nvPr>
        </p:nvSpPr>
        <p:spPr>
          <a:xfrm>
            <a:off x="1055688" y="2203450"/>
            <a:ext cx="10080625" cy="435768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table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9B00594E-0594-E141-DCC1-E305B6A01C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675" y="873125"/>
            <a:ext cx="662561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/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3CA1F4-4CB2-756E-C2AF-3941DC34E805}"/>
              </a:ext>
            </a:extLst>
          </p:cNvPr>
          <p:cNvSpPr>
            <a:spLocks noGrp="1"/>
          </p:cNvSpPr>
          <p:nvPr>
            <p:ph type="body" idx="11" hasCustomPrompt="1"/>
          </p:nvPr>
        </p:nvSpPr>
        <p:spPr>
          <a:xfrm>
            <a:off x="4514449" y="1187489"/>
            <a:ext cx="662186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A43F0BE-0917-C5D9-D3FC-49E7F70DC0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F35FD25-4FBA-FB3F-E55B-C8DA26C1A35D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5068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B4D251-7B35-C539-C9D3-71FDADC582E7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576002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>
            <a:extLst>
              <a:ext uri="{FF2B5EF4-FFF2-40B4-BE49-F238E27FC236}">
                <a16:creationId xmlns:a16="http://schemas.microsoft.com/office/drawing/2014/main" id="{F9D2F94C-24D9-6409-1761-F8F214350568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7391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4" name="Picture Placeholder 9">
            <a:extLst>
              <a:ext uri="{FF2B5EF4-FFF2-40B4-BE49-F238E27FC236}">
                <a16:creationId xmlns:a16="http://schemas.microsoft.com/office/drawing/2014/main" id="{08798A64-B339-0352-B408-13FD2EF90B11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240859" y="1700213"/>
            <a:ext cx="1723707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12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6ACDB1AE-9028-5F40-5F32-8078E06D436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07A78545-2B59-5DD2-00C8-E72FDBFAE41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9172" y="3680002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FEE5FA85-5E1E-D5E0-57EA-1B0C3FC245F4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9CB2E053-4E9D-69EA-E32C-82E2FBC4BB05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9172" y="429657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F8CCD8D-2D65-1A21-00FF-E287BEF889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60519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 with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4B40C0B-4024-D330-96C1-482C458F0CC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065213" y="1700213"/>
            <a:ext cx="3194050" cy="1728787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ED824BC8-91A2-C7F2-37A1-36932B9157F0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4516852" y="1700213"/>
            <a:ext cx="3163473" cy="1728786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9E8BF5A6-5734-F66B-0937-C3DABEC1C86F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7938842" y="1700213"/>
            <a:ext cx="3194050" cy="1728785"/>
          </a:xfrm>
          <a:solidFill>
            <a:srgbClr val="F1EFED"/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image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7AC3DD0B-7994-7806-C0D8-1040A7EE8DE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C1E3AEA2-CB8A-C217-8B38-9E5CDEF943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3660407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4E95EB5B-23E2-3089-6F17-DD6942B113C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3660407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E1AC239-6B44-ED82-9801-F80F0530995E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9FF5F328-DC88-905C-2A2B-2BFCA551BBB2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4285692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68E02920-09A5-465C-BEFC-CCB3E905360A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4285692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44EAD7-4074-D8DE-D95E-71A906077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5908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C36BEDC-87BE-78B1-2229-C3F0CB8F6C5E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03838" y="1"/>
            <a:ext cx="6888162" cy="6813550"/>
          </a:xfrm>
          <a:solidFill>
            <a:schemeClr val="accent5">
              <a:lumMod val="20000"/>
              <a:lumOff val="80000"/>
            </a:schemeClr>
          </a:solidFill>
        </p:spPr>
        <p:txBody>
          <a:bodyPr rIns="324000" anchor="ctr"/>
          <a:lstStyle>
            <a:lvl1pPr algn="r">
              <a:defRPr sz="160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add 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/>
          </p:cNvSpPr>
          <p:nvPr userDrawn="1"/>
        </p:nvSpPr>
        <p:spPr>
          <a:xfrm>
            <a:off x="0" y="0"/>
            <a:ext cx="530383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E73CA75-AED8-392D-67B5-447B236F80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222647F-936D-D4E0-2B7E-25EB6D55DE30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7060710" cy="405102"/>
          </a:xfrm>
          <a:prstGeom prst="rect">
            <a:avLst/>
          </a:prstGeom>
          <a:solidFill>
            <a:schemeClr val="accent1"/>
          </a:solidFill>
        </p:spPr>
        <p:txBody>
          <a:bodyPr wrap="none" lIns="0" tIns="36000" rIns="36000" bIns="36000"/>
          <a:lstStyle>
            <a:lvl1pPr marL="342900" indent="-342900" algn="l"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75F134E-13DB-1285-251C-55C94404BF9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A948AC89-CB30-2D5F-3B59-2EF64168952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905411" y="5866094"/>
            <a:ext cx="2087618" cy="83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269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32738" y="0"/>
            <a:ext cx="4259262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B1CEEBC6-3E63-7259-D7D7-DCE3DE22262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86E6157A-473D-4926-1E1D-240E3D1E869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69FB8B9-0461-1590-FA28-8684964536A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799989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43204A3-9546-290B-908A-A9DC64C33497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1"/>
            <a:ext cx="425926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8F6A88A-E06A-552D-4703-FD9D7442721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527430" y="1707141"/>
            <a:ext cx="662839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09FBA178-8A86-759C-671F-0213E48AF9C0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4527430" y="2027727"/>
            <a:ext cx="662463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C4C4760-D72F-4182-0F35-A9EE84C667F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928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17117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941060" y="0"/>
            <a:ext cx="4251949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D4A2D10C-2188-21CF-93DA-7D457A547EC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62219" y="1708680"/>
            <a:ext cx="31970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53EF37CE-23DE-D365-58AD-941DF5EC1D6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18207" y="1708680"/>
            <a:ext cx="3163910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16CF93E8-C6C4-6A6D-BED9-9870011F1E6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1062219" y="2335496"/>
            <a:ext cx="320357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63850AB2-DB2B-537A-035F-AE29215CACE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4518207" y="2335496"/>
            <a:ext cx="316211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6F02EE06-7653-95FA-8B6C-EEF5AC49230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199338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 Text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24A65451-FB54-7FC9-102E-D0FFC25D20D0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259263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4EA18569-5472-72C7-10D6-D0B4EA57A90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8051" y="1708680"/>
            <a:ext cx="3164066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7AA1F8AA-31EE-11A5-9895-2AD12DD2519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44048" y="1708680"/>
            <a:ext cx="319407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1A97007A-AF47-AD09-CD4F-0B2E929C6919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8052" y="2335496"/>
            <a:ext cx="316227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1F812936-A24A-6A27-3412-D25ED962453D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44047" y="2335496"/>
            <a:ext cx="3192265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91B92DD2-8082-7CE8-8838-16404491436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11675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575618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264160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82E2E8EE-EC1D-BD5A-F1A4-2811232052B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881362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837D6B5-431F-7351-1F80-7FA7704C54E2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1193239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B6A5ABB-1F6F-CA24-F94C-FF4C3F225EC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72D8F46-B0EF-10B6-E6E0-56587D48BCF8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552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Text Inline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9195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421007CB-C434-13FC-8ED1-34A79A4E72B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18207" y="4421487"/>
            <a:ext cx="6618106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DCC47E0F-DB41-80B9-3750-8D0F7ED847CD}"/>
              </a:ext>
            </a:extLst>
          </p:cNvPr>
          <p:cNvSpPr>
            <a:spLocks noGrp="1"/>
          </p:cNvSpPr>
          <p:nvPr>
            <p:ph type="body" idx="17" hasCustomPrompt="1"/>
          </p:nvPr>
        </p:nvSpPr>
        <p:spPr>
          <a:xfrm>
            <a:off x="4518207" y="4733364"/>
            <a:ext cx="6614358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FCE2CDE-7FD8-21C4-4045-96A988337A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4428652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2B1D323-B127-1A73-B496-F6DF4C411CC8}"/>
              </a:ext>
            </a:extLst>
          </p:cNvPr>
          <p:cNvSpPr txBox="1">
            <a:spLocks/>
          </p:cNvSpPr>
          <p:nvPr userDrawn="1"/>
        </p:nvSpPr>
        <p:spPr>
          <a:xfrm>
            <a:off x="1058692" y="4977039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7142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2080047" cy="3426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3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3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4928815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478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3363716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0454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2 Date and Pres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52926ECC-E61E-765F-3EB4-C79499640E3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F6C7CA9-AFB1-D5BC-C797-717A8F4A4EA9}"/>
              </a:ext>
            </a:extLst>
          </p:cNvPr>
          <p:cNvSpPr txBox="1"/>
          <p:nvPr userDrawn="1"/>
        </p:nvSpPr>
        <p:spPr>
          <a:xfrm>
            <a:off x="3601963" y="6178448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Presented by: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57F5978-7563-5DCD-F1F2-344903B8079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01963" y="6341918"/>
            <a:ext cx="6049031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presenter name &gt;</a:t>
            </a:r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408D9E-4A91-1FDB-550A-BE04F55E6ACA}"/>
              </a:ext>
            </a:extLst>
          </p:cNvPr>
          <p:cNvSpPr txBox="1"/>
          <p:nvPr userDrawn="1"/>
        </p:nvSpPr>
        <p:spPr>
          <a:xfrm>
            <a:off x="1062552" y="6183173"/>
            <a:ext cx="1588293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Date:</a:t>
            </a:r>
          </a:p>
        </p:txBody>
      </p:sp>
      <p:sp>
        <p:nvSpPr>
          <p:cNvPr id="6" name="Text Placeholder 7">
            <a:extLst>
              <a:ext uri="{FF2B5EF4-FFF2-40B4-BE49-F238E27FC236}">
                <a16:creationId xmlns:a16="http://schemas.microsoft.com/office/drawing/2014/main" id="{EC0A3E38-9FD6-F72A-6FCD-DA3A9AE7BD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76046" y="6341918"/>
            <a:ext cx="2418592" cy="219220"/>
          </a:xfrm>
        </p:spPr>
        <p:txBody>
          <a:bodyPr/>
          <a:lstStyle>
            <a:lvl1pPr marL="0" indent="0">
              <a:buFontTx/>
              <a:buNone/>
              <a:defRPr sz="1200">
                <a:solidFill>
                  <a:schemeClr val="bg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GB"/>
              <a:t>&lt; Insert date &gt;</a:t>
            </a:r>
            <a:endParaRPr lang="en-US"/>
          </a:p>
        </p:txBody>
      </p:sp>
      <p:pic>
        <p:nvPicPr>
          <p:cNvPr id="3" name="Picture 6">
            <a:extLst>
              <a:ext uri="{FF2B5EF4-FFF2-40B4-BE49-F238E27FC236}">
                <a16:creationId xmlns:a16="http://schemas.microsoft.com/office/drawing/2014/main" id="{8E0345D2-8CA0-3B84-5A15-EF648BA5D55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2DF8409B-648E-184F-C4D1-A03333E6DB56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064653" y="3698217"/>
            <a:ext cx="10071660" cy="332399"/>
          </a:xfrm>
          <a:prstGeom prst="rect">
            <a:avLst/>
          </a:prstGeom>
        </p:spPr>
        <p:txBody>
          <a:bodyPr/>
          <a:lstStyle>
            <a:lvl1pPr marL="342900" indent="-342900" algn="l"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>
                <a:solidFill>
                  <a:srgbClr val="FFFFFF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Sample heading which is of a standard length</a:t>
            </a:r>
            <a:endParaRPr lang="en-AU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59AAEA-A4AC-8BB9-21A4-86BB5D8BEB5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2626590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sp>
        <p:nvSpPr>
          <p:cNvPr id="5" name="Text Placeholder 11">
            <a:extLst>
              <a:ext uri="{FF2B5EF4-FFF2-40B4-BE49-F238E27FC236}">
                <a16:creationId xmlns:a16="http://schemas.microsoft.com/office/drawing/2014/main" id="{B44E0F2B-9E36-F4DA-7C0D-E7A97FBF0F8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64653" y="1537594"/>
            <a:ext cx="6755155" cy="903700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6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7061309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3 Column Text 4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DA2E9E57-0724-01E7-D3CF-D45CA857FF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676" y="170375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0" name="Text Placeholder 5">
            <a:extLst>
              <a:ext uri="{FF2B5EF4-FFF2-40B4-BE49-F238E27FC236}">
                <a16:creationId xmlns:a16="http://schemas.microsoft.com/office/drawing/2014/main" id="{1FBC4E8A-5133-9EE5-A109-708B3C45535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269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3" name="Text Placeholder 5">
            <a:extLst>
              <a:ext uri="{FF2B5EF4-FFF2-40B4-BE49-F238E27FC236}">
                <a16:creationId xmlns:a16="http://schemas.microsoft.com/office/drawing/2014/main" id="{B15BA61C-14E0-F633-860C-CE9769D6C9B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11676" y="3894721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8" name="Text Placeholder 5">
            <a:extLst>
              <a:ext uri="{FF2B5EF4-FFF2-40B4-BE49-F238E27FC236}">
                <a16:creationId xmlns:a16="http://schemas.microsoft.com/office/drawing/2014/main" id="{DC251D1C-A661-DEF2-6551-E012A4CB951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939269" y="3894721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7" name="Text Placeholder 2">
            <a:extLst>
              <a:ext uri="{FF2B5EF4-FFF2-40B4-BE49-F238E27FC236}">
                <a16:creationId xmlns:a16="http://schemas.microsoft.com/office/drawing/2014/main" id="{05351DFF-3180-6BD8-D5D1-8A98B55C734F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7939270" y="4516340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3CD6A68-11EA-5F2B-6B82-EE6636FC0C49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4511676" y="4516340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08B2C91C-379F-094E-2B57-8EC8402DA0FB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676" y="2320329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559E4678-3892-9694-C330-75F3760E3517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270" y="2320329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03A928-1877-7AB5-05FA-FFFEBF36DF9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8692" y="883695"/>
            <a:ext cx="2663206" cy="488201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line one</a:t>
            </a:r>
            <a:endParaRPr lang="en-AU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17850F3-3B81-4C36-89EF-ACF74D9303E0}"/>
              </a:ext>
            </a:extLst>
          </p:cNvPr>
          <p:cNvSpPr txBox="1">
            <a:spLocks/>
          </p:cNvSpPr>
          <p:nvPr userDrawn="1"/>
        </p:nvSpPr>
        <p:spPr>
          <a:xfrm>
            <a:off x="1058692" y="1432082"/>
            <a:ext cx="2642368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two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09B47BE-E83E-CB41-2467-BAAA5A9CDE86}"/>
              </a:ext>
            </a:extLst>
          </p:cNvPr>
          <p:cNvSpPr txBox="1">
            <a:spLocks/>
          </p:cNvSpPr>
          <p:nvPr userDrawn="1"/>
        </p:nvSpPr>
        <p:spPr>
          <a:xfrm>
            <a:off x="1058692" y="1988468"/>
            <a:ext cx="2918084" cy="488201"/>
          </a:xfrm>
          <a:prstGeom prst="rect">
            <a:avLst/>
          </a:prstGeom>
          <a:solidFill>
            <a:schemeClr val="accent1"/>
          </a:solidFill>
        </p:spPr>
        <p:txBody>
          <a:bodyPr vert="horz" wrap="none" lIns="108000" tIns="72000" rIns="72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1" i="0" kern="1200">
                <a:solidFill>
                  <a:schemeClr val="bg2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line three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0715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IMAGE 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4581633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0826488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6096000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2" name="Picture Placeholder 13">
            <a:extLst>
              <a:ext uri="{FF2B5EF4-FFF2-40B4-BE49-F238E27FC236}">
                <a16:creationId xmlns:a16="http://schemas.microsoft.com/office/drawing/2014/main" id="{FFD985B3-01C9-19CE-0E34-8EBA9E270B2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66752284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>
            <a:extLst>
              <a:ext uri="{FF2B5EF4-FFF2-40B4-BE49-F238E27FC236}">
                <a16:creationId xmlns:a16="http://schemas.microsoft.com/office/drawing/2014/main" id="{C438372A-2B8E-8ECC-1D6C-7C4550D6A113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8" name="Picture Placeholder 13">
            <a:extLst>
              <a:ext uri="{FF2B5EF4-FFF2-40B4-BE49-F238E27FC236}">
                <a16:creationId xmlns:a16="http://schemas.microsoft.com/office/drawing/2014/main" id="{4414A110-4862-386E-C5BC-355818DDFD08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108174" y="0"/>
            <a:ext cx="4108174" cy="656113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9" name="Picture Placeholder 13">
            <a:extLst>
              <a:ext uri="{FF2B5EF4-FFF2-40B4-BE49-F238E27FC236}">
                <a16:creationId xmlns:a16="http://schemas.microsoft.com/office/drawing/2014/main" id="{9C8D7AA9-17EC-B6CD-F957-E04322E8CE6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16348" y="0"/>
            <a:ext cx="4108174" cy="65611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</p:spTree>
    <p:extLst>
      <p:ext uri="{BB962C8B-B14F-4D97-AF65-F5344CB8AC3E}">
        <p14:creationId xmlns:p14="http://schemas.microsoft.com/office/powerpoint/2010/main" val="4173163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66419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&amp;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4433259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4514207" y="1700213"/>
            <a:ext cx="7161856" cy="4087523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3203577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8" y="2333957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3A192442-C9EE-1AC0-9261-4ADD4B4443D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E29F71B-D12B-6A79-11C7-9D37F27F8C82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0BB1201-8A5C-148C-F6D6-4B8B86E0A9C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00995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IDEO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4">
            <a:extLst>
              <a:ext uri="{FF2B5EF4-FFF2-40B4-BE49-F238E27FC236}">
                <a16:creationId xmlns:a16="http://schemas.microsoft.com/office/drawing/2014/main" id="{98C152EE-88A1-0A07-87F0-135D04891C93}"/>
              </a:ext>
            </a:extLst>
          </p:cNvPr>
          <p:cNvSpPr>
            <a:spLocks noGrp="1"/>
          </p:cNvSpPr>
          <p:nvPr>
            <p:ph type="media" sz="quarter" idx="19" hasCustomPrompt="1"/>
          </p:nvPr>
        </p:nvSpPr>
        <p:spPr>
          <a:xfrm>
            <a:off x="6888163" y="278296"/>
            <a:ext cx="4787900" cy="6282841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/>
            </a:lvl1pPr>
          </a:lstStyle>
          <a:p>
            <a:r>
              <a:rPr lang="en-US"/>
              <a:t>Click to add video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707141"/>
            <a:ext cx="5040313" cy="609398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2333957"/>
            <a:ext cx="504031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3B8E1D29-0239-8AE3-3400-0312B8639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5" name="Text Placeholder 6">
            <a:extLst>
              <a:ext uri="{FF2B5EF4-FFF2-40B4-BE49-F238E27FC236}">
                <a16:creationId xmlns:a16="http://schemas.microsoft.com/office/drawing/2014/main" id="{276D2ABF-FCAF-EA3C-CD6B-3E51933A830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0" y="336632"/>
            <a:ext cx="339305" cy="1385619"/>
          </a:xfr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>
              <a:buNone/>
              <a:defRPr sz="1400" b="1" i="0" spc="100" baseline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MULTIMEDIA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88AAB08-0786-72F2-BD95-E73D1463ECC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0C15285-209E-1133-FD9A-12A5388070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509" y="55509"/>
            <a:ext cx="225612" cy="22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18224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VIDEO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ONLY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19149522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Ful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>
            <a:extLst>
              <a:ext uri="{FF2B5EF4-FFF2-40B4-BE49-F238E27FC236}">
                <a16:creationId xmlns:a16="http://schemas.microsoft.com/office/drawing/2014/main" id="{4D7C2592-D070-D325-A386-163CEF980AB9}"/>
              </a:ext>
            </a:extLst>
          </p:cNvPr>
          <p:cNvSpPr>
            <a:spLocks noGrp="1"/>
          </p:cNvSpPr>
          <p:nvPr>
            <p:ph type="media" sz="quarter" idx="10" hasCustomPrompt="1"/>
          </p:nvPr>
        </p:nvSpPr>
        <p:spPr>
          <a:xfrm>
            <a:off x="0" y="0"/>
            <a:ext cx="12096750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add video</a:t>
            </a:r>
          </a:p>
        </p:txBody>
      </p:sp>
    </p:spTree>
    <p:extLst>
      <p:ext uri="{BB962C8B-B14F-4D97-AF65-F5344CB8AC3E}">
        <p14:creationId xmlns:p14="http://schemas.microsoft.com/office/powerpoint/2010/main" val="30370216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Image 4 with Image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2000" cy="342899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 dirty="0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0" y="3428996"/>
            <a:ext cx="12192000" cy="342900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BE027ADB-AE21-6579-0A48-8491F6C30AD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64653" y="4706457"/>
            <a:ext cx="7651234" cy="903700"/>
          </a:xfrm>
          <a:prstGeom prst="rect">
            <a:avLst/>
          </a:prstGeom>
          <a:solidFill>
            <a:schemeClr val="bg1"/>
          </a:solidFill>
        </p:spPr>
        <p:txBody>
          <a:bodyPr wrap="none" lIns="108000" tIns="72000" rIns="108000" bIns="0" anchor="ctr" anchorCtr="0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line two</a:t>
            </a:r>
            <a:endParaRPr lang="en-AU" dirty="0"/>
          </a:p>
        </p:txBody>
      </p:sp>
      <p:pic>
        <p:nvPicPr>
          <p:cNvPr id="2" name="Picture 6">
            <a:extLst>
              <a:ext uri="{FF2B5EF4-FFF2-40B4-BE49-F238E27FC236}">
                <a16:creationId xmlns:a16="http://schemas.microsoft.com/office/drawing/2014/main" id="{2AEF0E0E-C7A4-34AB-4E05-6E976AD5C78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5E9B1AAB-ACAE-D245-C836-68969C7EE34C}"/>
              </a:ext>
            </a:extLst>
          </p:cNvPr>
          <p:cNvSpPr txBox="1">
            <a:spLocks/>
          </p:cNvSpPr>
          <p:nvPr userDrawn="1"/>
        </p:nvSpPr>
        <p:spPr>
          <a:xfrm>
            <a:off x="1064653" y="5798624"/>
            <a:ext cx="8073084" cy="3323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74371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PULL QUOTES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2469482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4"/>
              </a:gs>
              <a:gs pos="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8173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3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399478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4259262" y="0"/>
            <a:ext cx="7932738" cy="6561138"/>
          </a:xfrm>
          <a:prstGeom prst="rect">
            <a:avLst/>
          </a:prstGeom>
          <a:gradFill>
            <a:gsLst>
              <a:gs pos="100000">
                <a:schemeClr val="accent1"/>
              </a:gs>
              <a:gs pos="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0383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rgbClr val="F1EFED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5303839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2592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10871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617D760-BA34-FBDC-8A93-CD9899459FB0}"/>
              </a:ext>
            </a:extLst>
          </p:cNvPr>
          <p:cNvSpPr/>
          <p:nvPr userDrawn="1"/>
        </p:nvSpPr>
        <p:spPr>
          <a:xfrm>
            <a:off x="0" y="0"/>
            <a:ext cx="8011937" cy="6561138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688" y="1700212"/>
            <a:ext cx="6372225" cy="4151947"/>
          </a:xfrm>
          <a:prstGeom prst="rect">
            <a:avLst/>
          </a:prstGeom>
        </p:spPr>
        <p:txBody>
          <a:bodyPr wrap="square" anchor="t">
            <a:normAutofit/>
          </a:bodyPr>
          <a:lstStyle>
            <a:lvl1pPr>
              <a:defRPr sz="5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text. This is a pull quote, this is a pull quote.”</a:t>
            </a:r>
            <a:endParaRPr lang="en-AU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39D7BC-F665-4228-BC9E-9CC87610B8EE}"/>
              </a:ext>
            </a:extLst>
          </p:cNvPr>
          <p:cNvSpPr txBox="1">
            <a:spLocks/>
          </p:cNvSpPr>
          <p:nvPr userDrawn="1"/>
        </p:nvSpPr>
        <p:spPr>
          <a:xfrm>
            <a:off x="1038225" y="873124"/>
            <a:ext cx="3203575" cy="692497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Arial Black" panose="020B0A04020102020204" pitchFamily="34" charset="0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2"/>
                </a:solidFill>
              </a:rPr>
              <a:t>“</a:t>
            </a:r>
            <a:endParaRPr lang="en-AU" dirty="0">
              <a:solidFill>
                <a:schemeClr val="bg2"/>
              </a:solidFill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045638B-6CBA-F6D5-B560-7A90BAAB44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11937" y="0"/>
            <a:ext cx="4180063" cy="6561138"/>
          </a:xfr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58047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ICONS</a:t>
            </a:r>
            <a:b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TAGS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830FA7-B889-86E1-BA62-107F1581B9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95838"/>
            <a:ext cx="3203575" cy="14843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465A49B-F666-3931-5FBF-F005348F95DB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1932132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>
            <a:extLst>
              <a:ext uri="{FF2B5EF4-FFF2-40B4-BE49-F238E27FC236}">
                <a16:creationId xmlns:a16="http://schemas.microsoft.com/office/drawing/2014/main" id="{2BCA7B22-A14F-031E-74E4-CBCA0F796AE0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0B78F25-387E-7F58-B15D-F57C4DE4EE57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589281" cy="524553"/>
          </a:xfrm>
        </p:spPr>
        <p:txBody>
          <a:bodyPr/>
          <a:lstStyle/>
          <a:p>
            <a:r>
              <a:rPr lang="en-US" dirty="0"/>
              <a:t>TAG HOMEWORK ICONS FOR USE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3FA37-FE01-48C0-C9B9-7B5851489A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5128" y="62360"/>
            <a:ext cx="241528" cy="201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671470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1">
            <a:extLst>
              <a:ext uri="{FF2B5EF4-FFF2-40B4-BE49-F238E27FC236}">
                <a16:creationId xmlns:a16="http://schemas.microsoft.com/office/drawing/2014/main" id="{CF06E796-C619-E7FD-1756-923B4BB0C19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927652"/>
            <a:ext cx="6589281" cy="415498"/>
          </a:xfrm>
        </p:spPr>
        <p:txBody>
          <a:bodyPr/>
          <a:lstStyle/>
          <a:p>
            <a:r>
              <a:rPr lang="en-US" dirty="0"/>
              <a:t>TAG SUMMARY ICONS FOR USE</a:t>
            </a:r>
          </a:p>
        </p:txBody>
      </p:sp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437D37C-18D6-C573-6944-4DD21E7287A8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15664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SUMMARY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91491EB-2353-CA9F-7239-80DAA4007DF8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7C496C1-2B51-736B-1A90-8512CF33ECA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42118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58366C13-1CBA-EBB7-FBEE-B0D09D6599F4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35567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HOMEWORK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CAF6B76-723D-ECE1-D39F-773F63A88033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192B3F-5040-CE7F-D82B-B6A64F67B8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DC6DE9D-2F7A-7499-4615-92F2EA8A2ED5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232645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/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ACTIVITY - &lt;Tag Title&gt;</a:t>
            </a:r>
            <a:endParaRPr lang="en-GB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7C6B737-7AA5-7E35-4F22-B1A60BF9313E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AFF24A6-585A-8E8A-C3E2-2B39C791A35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12" name="Title 11">
            <a:extLst>
              <a:ext uri="{FF2B5EF4-FFF2-40B4-BE49-F238E27FC236}">
                <a16:creationId xmlns:a16="http://schemas.microsoft.com/office/drawing/2014/main" id="{AD34475A-1F8B-D988-634A-7753F2D394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5949299" cy="524553"/>
          </a:xfrm>
        </p:spPr>
        <p:txBody>
          <a:bodyPr/>
          <a:lstStyle/>
          <a:p>
            <a:r>
              <a:rPr lang="en-US" dirty="0"/>
              <a:t>TAG ACTIVITY ICONS FOR USE</a:t>
            </a:r>
          </a:p>
        </p:txBody>
      </p:sp>
    </p:spTree>
    <p:extLst>
      <p:ext uri="{BB962C8B-B14F-4D97-AF65-F5344CB8AC3E}">
        <p14:creationId xmlns:p14="http://schemas.microsoft.com/office/powerpoint/2010/main" val="224651057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QUOTE With Image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6">
            <a:extLst>
              <a:ext uri="{FF2B5EF4-FFF2-40B4-BE49-F238E27FC236}">
                <a16:creationId xmlns:a16="http://schemas.microsoft.com/office/drawing/2014/main" id="{13FD353D-43FD-8070-73C8-A4EE79FFD20F}"/>
              </a:ext>
            </a:extLst>
          </p:cNvPr>
          <p:cNvSpPr txBox="1">
            <a:spLocks/>
          </p:cNvSpPr>
          <p:nvPr userDrawn="1"/>
        </p:nvSpPr>
        <p:spPr>
          <a:xfrm>
            <a:off x="0" y="336632"/>
            <a:ext cx="339305" cy="143050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/>
              <a:t>INSPIRATION</a:t>
            </a:r>
            <a:endParaRPr lang="en-A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2A3909-5D9F-5256-4708-BCA29EE417BD}"/>
              </a:ext>
            </a:extLst>
          </p:cNvPr>
          <p:cNvSpPr/>
          <p:nvPr userDrawn="1"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C92B3C-41F2-A9D6-F5E6-4C3E24D20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511" y="45907"/>
            <a:ext cx="217607" cy="251237"/>
          </a:xfrm>
          <a:prstGeom prst="rect">
            <a:avLst/>
          </a:prstGeom>
        </p:spPr>
      </p:pic>
      <p:sp>
        <p:nvSpPr>
          <p:cNvPr id="9" name="Title 11">
            <a:extLst>
              <a:ext uri="{FF2B5EF4-FFF2-40B4-BE49-F238E27FC236}">
                <a16:creationId xmlns:a16="http://schemas.microsoft.com/office/drawing/2014/main" id="{95E57A70-DFBA-BA1A-4EC3-FDD8333C1C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941" y="873125"/>
            <a:ext cx="6668149" cy="524553"/>
          </a:xfrm>
        </p:spPr>
        <p:txBody>
          <a:bodyPr/>
          <a:lstStyle/>
          <a:p>
            <a:r>
              <a:rPr lang="en-US" dirty="0"/>
              <a:t>TAG INSPIRATION ICONS FOR USE</a:t>
            </a:r>
          </a:p>
        </p:txBody>
      </p:sp>
    </p:spTree>
    <p:extLst>
      <p:ext uri="{BB962C8B-B14F-4D97-AF65-F5344CB8AC3E}">
        <p14:creationId xmlns:p14="http://schemas.microsoft.com/office/powerpoint/2010/main" val="55438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Master 5 Image Option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>
            <a:extLst>
              <a:ext uri="{FF2B5EF4-FFF2-40B4-BE49-F238E27FC236}">
                <a16:creationId xmlns:a16="http://schemas.microsoft.com/office/drawing/2014/main" id="{4E849434-6ADE-5B8A-12E5-2D55956E893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1"/>
            <a:ext cx="6096000" cy="68580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sz="2000"/>
            </a:lvl1pPr>
          </a:lstStyle>
          <a:p>
            <a:r>
              <a:rPr lang="en-US"/>
              <a:t>Click to insert graphic/image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487EF8-61D3-B6F1-B2A8-1C9D9DC484FB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6">
            <a:extLst>
              <a:ext uri="{FF2B5EF4-FFF2-40B4-BE49-F238E27FC236}">
                <a16:creationId xmlns:a16="http://schemas.microsoft.com/office/drawing/2014/main" id="{8F37D748-A9C4-08DD-E0F7-965480A9995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9702265" y="5864526"/>
            <a:ext cx="2087618" cy="833418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F2902EC9-5B24-3FD8-4FED-6B2EAAD935FD}"/>
              </a:ext>
            </a:extLst>
          </p:cNvPr>
          <p:cNvSpPr txBox="1">
            <a:spLocks/>
          </p:cNvSpPr>
          <p:nvPr userDrawn="1"/>
        </p:nvSpPr>
        <p:spPr>
          <a:xfrm>
            <a:off x="6888162" y="3556754"/>
            <a:ext cx="4787899" cy="6647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 sz="2400" b="1" i="0" kern="1200">
                <a:solidFill>
                  <a:srgbClr val="FFFFFF"/>
                </a:solidFill>
                <a:latin typeface="Myriad Pro Light" panose="020B0403030403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2"/>
                </a:solidFill>
                <a:latin typeface="Myriad Pro" panose="020B0503030403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Sample heading which is of a standard length</a:t>
            </a:r>
            <a:endParaRPr lang="en-A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C3E8A0-602B-DE68-6339-7DBD216AA763}"/>
              </a:ext>
            </a:extLst>
          </p:cNvPr>
          <p:cNvSpPr txBox="1">
            <a:spLocks/>
          </p:cNvSpPr>
          <p:nvPr userDrawn="1"/>
        </p:nvSpPr>
        <p:spPr>
          <a:xfrm>
            <a:off x="6888162" y="2822962"/>
            <a:ext cx="4560645" cy="557451"/>
          </a:xfrm>
          <a:prstGeom prst="rect">
            <a:avLst/>
          </a:prstGeom>
          <a:solidFill>
            <a:schemeClr val="bg1"/>
          </a:solidFill>
        </p:spPr>
        <p:txBody>
          <a:bodyPr vert="horz" wrap="none" lIns="108000" tIns="72000" rIns="108000" bIns="0" rtlCol="0" anchor="ctr" anchorCtr="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i="0" kern="1200">
                <a:solidFill>
                  <a:schemeClr val="tx1"/>
                </a:solidFill>
                <a:latin typeface="Myriad Pro" panose="020B0503030403020204" pitchFamily="34" charset="0"/>
                <a:ea typeface="+mj-ea"/>
                <a:cs typeface="+mj-cs"/>
              </a:defRPr>
            </a:lvl1pPr>
          </a:lstStyle>
          <a:p>
            <a:r>
              <a:rPr lang="en-US" sz="3500" dirty="0">
                <a:latin typeface="Arial" panose="020B0604020202020204" pitchFamily="34" charset="0"/>
                <a:cs typeface="Arial" panose="020B0604020202020204" pitchFamily="34" charset="0"/>
              </a:rPr>
              <a:t>Click to edit line two</a:t>
            </a:r>
            <a:endParaRPr lang="en-AU" sz="3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5F906650-2DBE-4CA3-3C9F-CF5E97671A7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88162" y="2177340"/>
            <a:ext cx="4038066" cy="557451"/>
          </a:xfrm>
          <a:solidFill>
            <a:schemeClr val="bg1"/>
          </a:solidFill>
        </p:spPr>
        <p:txBody>
          <a:bodyPr wrap="none" lIns="108000" tIns="72000" rIns="108000" anchor="ctr" anchorCtr="0"/>
          <a:lstStyle>
            <a:lvl1pPr marL="0" indent="0">
              <a:buNone/>
              <a:defRPr sz="35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edit line one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63273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51AB0F-1C86-22BE-1568-BFB9F550E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667331-D4AD-638B-A3C8-0593AEC0BD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55688" y="1704361"/>
            <a:ext cx="10515600" cy="1586075"/>
          </a:xfrm>
          <a:prstGeom prst="rect">
            <a:avLst/>
          </a:prstGeom>
        </p:spPr>
        <p:txBody>
          <a:bodyPr/>
          <a:lstStyle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90DA549F-0EF4-EB07-46AA-1A03D9AD74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r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 |  </a:t>
            </a:r>
            <a:fld id="{7C38B2F5-1F4E-421C-A073-1DF85226CA25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1472EE1E-9DA2-CF0F-2FB2-AD2FB72882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" y="6644667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algn="l">
              <a:defRPr sz="800" b="1">
                <a:solidFill>
                  <a:srgbClr val="696567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AU"/>
              <a:t>TAFE Queensland</a:t>
            </a:r>
          </a:p>
        </p:txBody>
      </p:sp>
    </p:spTree>
    <p:extLst>
      <p:ext uri="{BB962C8B-B14F-4D97-AF65-F5344CB8AC3E}">
        <p14:creationId xmlns:p14="http://schemas.microsoft.com/office/powerpoint/2010/main" val="31074370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50D3F-485B-1A8F-5947-14019236D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1700213"/>
            <a:ext cx="10080625" cy="553998"/>
          </a:xfrm>
          <a:prstGeom prst="rect">
            <a:avLst/>
          </a:prstGeom>
        </p:spPr>
        <p:txBody>
          <a:bodyPr anchor="b"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91EC-0563-1BFC-E325-7D66CDDE40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2423439"/>
            <a:ext cx="10080625" cy="3323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75964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C9F55D-0E93-1AC5-D3C9-53ECA71E22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FA32E6-7C41-27F6-E400-8BA1DBDDAA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55688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739CF-CE41-0623-B3BD-C4C353F6D8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40463" y="1700213"/>
            <a:ext cx="4895850" cy="44767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0162903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FA41-0467-7C08-78DF-6D3713D9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2533"/>
            <a:ext cx="10080625" cy="415498"/>
          </a:xfrm>
          <a:prstGeom prst="rect">
            <a:avLst/>
          </a:prstGeom>
        </p:spPr>
        <p:txBody>
          <a:bodyPr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473DFD-9301-0F71-EF95-B80FB1B510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9" y="1700213"/>
            <a:ext cx="4895850" cy="31334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C72F27-0FDA-4A8C-31DA-889965B2C6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055689" y="2425744"/>
            <a:ext cx="4895850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0855CB2-17A0-D780-A10F-D52F1861C9C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40462" y="1701483"/>
            <a:ext cx="4895849" cy="332399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CBFD1D-574D-7AE4-F456-9211C91BF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240462" y="2425744"/>
            <a:ext cx="4895849" cy="376391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00169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F5E14E-6B98-2EA5-AAE7-10FE05254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7926"/>
            <a:ext cx="10080625" cy="41549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427178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E5CADA-B09C-A53B-9DC1-3FBF2355DF7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4F622A8-D5F8-F022-C632-E65A9BF4E3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270" y="6552315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A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CB2E66-1C4B-2F1F-E434-036F87304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0831527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A954B6-C4AC-B9D1-A50E-89AC0DB6F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3B974D8-89CA-C5A3-4DEC-D965A0C9B4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ADFBE5-86E3-C388-9272-CDE1827AD5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3E1394-0345-54AD-7438-802A19F8F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932863" y="6644667"/>
            <a:ext cx="2743200" cy="123111"/>
          </a:xfrm>
          <a:prstGeom prst="rect">
            <a:avLst/>
          </a:prstGeom>
        </p:spPr>
        <p:txBody>
          <a:bodyPr/>
          <a:lstStyle/>
          <a:p>
            <a:fld id="{7C38B2F5-1F4E-421C-A073-1DF85226CA25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42483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BBAB4-7385-E176-0D21-E069522D04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873125"/>
            <a:ext cx="10080625" cy="45129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F8865B4-57E9-9996-2B2F-F5DE913B27C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8" y="1704361"/>
            <a:ext cx="10080625" cy="484795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981323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897991A-40F8-7AF0-9F96-E68B993578C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0293775" y="873125"/>
            <a:ext cx="842538" cy="5303838"/>
          </a:xfrm>
          <a:prstGeom prst="rect">
            <a:avLst/>
          </a:prstGeom>
        </p:spPr>
        <p:txBody>
          <a:bodyPr vert="eaVert" anchor="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4EFF6A7-6C1F-9559-9A8C-12532EC928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055686" y="873125"/>
            <a:ext cx="8880793" cy="5303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3274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 Not Us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0862EF0-01CF-485F-549E-A115E56D10C9}"/>
              </a:ext>
            </a:extLst>
          </p:cNvPr>
          <p:cNvSpPr txBox="1"/>
          <p:nvPr userDrawn="1"/>
        </p:nvSpPr>
        <p:spPr>
          <a:xfrm>
            <a:off x="930275" y="1449388"/>
            <a:ext cx="10620375" cy="3447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15000" b="1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</a:t>
            </a:r>
          </a:p>
          <a:p>
            <a:pPr>
              <a:lnSpc>
                <a:spcPts val="13000"/>
              </a:lnSpc>
            </a:pPr>
            <a:endParaRPr lang="en-US" sz="15000" b="1" i="0" dirty="0">
              <a:solidFill>
                <a:schemeClr val="accent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064970-D2C1-2052-2131-01099E6270B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55688" y="4750594"/>
            <a:ext cx="3203575" cy="148432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7EAFB15-AAB9-5A1C-B2B9-BEF5FDFF026F}"/>
              </a:ext>
            </a:extLst>
          </p:cNvPr>
          <p:cNvSpPr txBox="1"/>
          <p:nvPr userDrawn="1"/>
        </p:nvSpPr>
        <p:spPr>
          <a:xfrm>
            <a:off x="982859" y="-214810"/>
            <a:ext cx="5040312" cy="144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3000"/>
              </a:lnSpc>
            </a:pPr>
            <a:r>
              <a:rPr lang="en-US" sz="2000" b="1" i="0" dirty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GUIDE SLIDE ONLY – DO NOT USE</a:t>
            </a:r>
          </a:p>
        </p:txBody>
      </p:sp>
    </p:spTree>
    <p:extLst>
      <p:ext uri="{BB962C8B-B14F-4D97-AF65-F5344CB8AC3E}">
        <p14:creationId xmlns:p14="http://schemas.microsoft.com/office/powerpoint/2010/main" val="344705919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2E330F5B-189B-939B-994C-ADD9DDA7EED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50FB8F9-7475-3CFF-BC8B-CA6D0C14C52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55687" y="1606933"/>
            <a:ext cx="6877052" cy="30469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lvl="0"/>
            <a:r>
              <a:rPr lang="en-GB" dirty="0"/>
              <a:t>Sample heading which is of a standard length 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0A14A6EE-6956-3EDF-621A-AC4F1D966A19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55687" y="1918810"/>
            <a:ext cx="68770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1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70072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41F254D0-E3DA-29E2-B384-ED3864E9E1D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064154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7E9EC2F6-221E-C40D-C562-1D405B92E60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0463" y="1707004"/>
            <a:ext cx="4898625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79D16E7E-98E2-BC93-5FD5-4E0581AC07D3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6240463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F52A5-FE0E-61E7-44B3-9C6AF4B470FF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1064154" y="2327828"/>
            <a:ext cx="4895851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29629DF-8E5C-DEA8-2F90-A2E856B892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44460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3 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A5B9AF1-B60F-A8B6-0F56-209C8B4A661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511795" y="1700213"/>
            <a:ext cx="3170444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FCE1823B-3C73-9BE9-364D-36563FF9119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939388" y="1700213"/>
            <a:ext cx="3205391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E65F584A-DDDF-BC7A-9292-AB3F32A7835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65861" y="1700213"/>
            <a:ext cx="3193402" cy="609398"/>
          </a:xfrm>
          <a:prstGeom prst="rect">
            <a:avLst/>
          </a:prstGeom>
        </p:spPr>
        <p:txBody>
          <a:bodyPr wrap="square" anchor="t" anchorCtr="0">
            <a:spAutoFit/>
          </a:bodyPr>
          <a:lstStyle>
            <a:lvl1pPr marL="0" indent="0">
              <a:buNone/>
              <a:defRPr sz="2200">
                <a:solidFill>
                  <a:schemeClr val="tx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dirty="0"/>
              <a:t>Sample heading which is of a standard length</a:t>
            </a:r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2F2C3E46-A109-DF50-FCAE-271F5D85FD8E}"/>
              </a:ext>
            </a:extLst>
          </p:cNvPr>
          <p:cNvSpPr>
            <a:spLocks noGrp="1"/>
          </p:cNvSpPr>
          <p:nvPr>
            <p:ph type="body" idx="16" hasCustomPrompt="1"/>
          </p:nvPr>
        </p:nvSpPr>
        <p:spPr>
          <a:xfrm>
            <a:off x="7939389" y="2319955"/>
            <a:ext cx="3203576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F53F6635-3DCB-2CD4-190B-9462C020914F}"/>
              </a:ext>
            </a:extLst>
          </p:cNvPr>
          <p:cNvSpPr>
            <a:spLocks noGrp="1"/>
          </p:cNvSpPr>
          <p:nvPr>
            <p:ph type="body" idx="13" hasCustomPrompt="1"/>
          </p:nvPr>
        </p:nvSpPr>
        <p:spPr>
          <a:xfrm>
            <a:off x="4511795" y="2319955"/>
            <a:ext cx="3168649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25C163B-3D86-6C59-751D-D19C07880C6C}"/>
              </a:ext>
            </a:extLst>
          </p:cNvPr>
          <p:cNvSpPr>
            <a:spLocks noGrp="1"/>
          </p:cNvSpPr>
          <p:nvPr>
            <p:ph type="body" idx="19" hasCustomPrompt="1"/>
          </p:nvPr>
        </p:nvSpPr>
        <p:spPr>
          <a:xfrm>
            <a:off x="1065861" y="2319955"/>
            <a:ext cx="3191594" cy="367005"/>
          </a:xfrm>
          <a:prstGeom prst="rect">
            <a:avLst/>
          </a:prstGeom>
        </p:spPr>
        <p:txBody>
          <a:bodyPr wrap="square" tIns="144000">
            <a:spAutoFit/>
          </a:bodyPr>
          <a:lstStyle>
            <a:lvl1pPr marL="0" indent="0"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B6FAEC6-EF9A-9B80-58FA-95FC2D90C5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55941" y="873125"/>
            <a:ext cx="4032171" cy="524553"/>
          </a:xfrm>
          <a:prstGeom prst="rect">
            <a:avLst/>
          </a:prstGeom>
          <a:solidFill>
            <a:schemeClr val="accent1"/>
          </a:solidFill>
        </p:spPr>
        <p:txBody>
          <a:bodyPr wrap="none" lIns="108000" tIns="72000" rIns="72000" bIns="36000" anchor="ctr" anchorCtr="0">
            <a:spAutoFit/>
          </a:bodyPr>
          <a:lstStyle>
            <a:lvl1pPr>
              <a:defRPr sz="30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add headline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522522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DEE06F2-171C-744A-E13D-C998FFCFAD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903151"/>
            <a:ext cx="10080625" cy="427040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/>
              <a:t>Click to edit Master title style</a:t>
            </a:r>
            <a:endParaRPr lang="en-AU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5F0FC912-1177-BB05-0F8A-D28C9D46C1C5}"/>
              </a:ext>
            </a:extLst>
          </p:cNvPr>
          <p:cNvSpPr txBox="1">
            <a:spLocks/>
          </p:cNvSpPr>
          <p:nvPr userDrawn="1"/>
        </p:nvSpPr>
        <p:spPr>
          <a:xfrm>
            <a:off x="515937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b="0" dirty="0">
                <a:solidFill>
                  <a:schemeClr val="accent5"/>
                </a:solidFill>
              </a:rPr>
              <a:t>© Manufacturing Skills Queensland 2025</a:t>
            </a: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58039AFE-CCDD-AD37-D34E-F65CFEAB83CA}"/>
              </a:ext>
            </a:extLst>
          </p:cNvPr>
          <p:cNvSpPr txBox="1">
            <a:spLocks/>
          </p:cNvSpPr>
          <p:nvPr userDrawn="1"/>
        </p:nvSpPr>
        <p:spPr>
          <a:xfrm>
            <a:off x="7561263" y="6633970"/>
            <a:ext cx="4114800" cy="123111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8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7C38B2F5-1F4E-421C-A073-1DF85226CA25}" type="slidenum">
              <a:rPr lang="en-AU" b="0" smtClean="0"/>
              <a:pPr algn="r"/>
              <a:t>‹#›</a:t>
            </a:fld>
            <a:endParaRPr lang="en-AU" b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9308AA4-5C48-AED8-084C-DCEE29E1DFE1}"/>
              </a:ext>
            </a:extLst>
          </p:cNvPr>
          <p:cNvSpPr/>
          <p:nvPr userDrawn="1"/>
        </p:nvSpPr>
        <p:spPr>
          <a:xfrm rot="5400000">
            <a:off x="6073138" y="739140"/>
            <a:ext cx="45719" cy="12192001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12000000" scaled="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AAF486E1-0E4E-2D16-2331-0B2190DEF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55688" y="1704361"/>
            <a:ext cx="10080625" cy="158607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6583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649" r:id="rId2"/>
    <p:sldLayoutId id="2147483763" r:id="rId3"/>
    <p:sldLayoutId id="2147483765" r:id="rId4"/>
    <p:sldLayoutId id="2147483766" r:id="rId5"/>
    <p:sldLayoutId id="2147483767" r:id="rId6"/>
    <p:sldLayoutId id="2147483721" r:id="rId7"/>
    <p:sldLayoutId id="2147483683" r:id="rId8"/>
    <p:sldLayoutId id="2147483717" r:id="rId9"/>
    <p:sldLayoutId id="2147483733" r:id="rId10"/>
    <p:sldLayoutId id="2147483749" r:id="rId11"/>
    <p:sldLayoutId id="2147483722" r:id="rId12"/>
    <p:sldLayoutId id="2147483724" r:id="rId13"/>
    <p:sldLayoutId id="2147483750" r:id="rId14"/>
    <p:sldLayoutId id="2147483728" r:id="rId15"/>
    <p:sldLayoutId id="2147483745" r:id="rId16"/>
    <p:sldLayoutId id="2147483752" r:id="rId17"/>
    <p:sldLayoutId id="2147483741" r:id="rId18"/>
    <p:sldLayoutId id="2147483740" r:id="rId19"/>
    <p:sldLayoutId id="2147483676" r:id="rId20"/>
    <p:sldLayoutId id="2147483730" r:id="rId21"/>
    <p:sldLayoutId id="2147483720" r:id="rId22"/>
    <p:sldLayoutId id="2147483731" r:id="rId23"/>
    <p:sldLayoutId id="2147483743" r:id="rId24"/>
    <p:sldLayoutId id="2147483744" r:id="rId25"/>
    <p:sldLayoutId id="2147483771" r:id="rId26"/>
    <p:sldLayoutId id="2147483772" r:id="rId27"/>
    <p:sldLayoutId id="2147483773" r:id="rId28"/>
    <p:sldLayoutId id="2147483774" r:id="rId29"/>
    <p:sldLayoutId id="2147483775" r:id="rId30"/>
    <p:sldLayoutId id="2147483753" r:id="rId31"/>
    <p:sldLayoutId id="2147483734" r:id="rId32"/>
    <p:sldLayoutId id="2147483735" r:id="rId33"/>
    <p:sldLayoutId id="2147483736" r:id="rId34"/>
    <p:sldLayoutId id="2147483758" r:id="rId35"/>
    <p:sldLayoutId id="2147483760" r:id="rId36"/>
    <p:sldLayoutId id="2147483768" r:id="rId37"/>
    <p:sldLayoutId id="2147483761" r:id="rId38"/>
    <p:sldLayoutId id="2147483762" r:id="rId39"/>
    <p:sldLayoutId id="2147483754" r:id="rId40"/>
    <p:sldLayoutId id="2147483727" r:id="rId41"/>
    <p:sldLayoutId id="2147483746" r:id="rId42"/>
    <p:sldLayoutId id="2147483769" r:id="rId43"/>
    <p:sldLayoutId id="2147483770" r:id="rId44"/>
    <p:sldLayoutId id="2147483777" r:id="rId45"/>
    <p:sldLayoutId id="2147483776" r:id="rId46"/>
    <p:sldLayoutId id="2147483780" r:id="rId47"/>
    <p:sldLayoutId id="2147483779" r:id="rId48"/>
    <p:sldLayoutId id="2147483778" r:id="rId49"/>
    <p:sldLayoutId id="2147483650" r:id="rId50"/>
    <p:sldLayoutId id="2147483651" r:id="rId51"/>
    <p:sldLayoutId id="2147483652" r:id="rId52"/>
    <p:sldLayoutId id="2147483653" r:id="rId53"/>
    <p:sldLayoutId id="2147483654" r:id="rId54"/>
    <p:sldLayoutId id="2147483655" r:id="rId55"/>
    <p:sldLayoutId id="2147483657" r:id="rId56"/>
    <p:sldLayoutId id="2147483658" r:id="rId57"/>
    <p:sldLayoutId id="2147483659" r:id="rId58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b="1" i="0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600" b="1" i="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2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325">
          <p15:clr>
            <a:srgbClr val="F26B43"/>
          </p15:clr>
        </p15:guide>
        <p15:guide id="5" pos="665">
          <p15:clr>
            <a:srgbClr val="F26B43"/>
          </p15:clr>
        </p15:guide>
        <p15:guide id="6" pos="7015">
          <p15:clr>
            <a:srgbClr val="F26B43"/>
          </p15:clr>
        </p15:guide>
        <p15:guide id="7" pos="7355">
          <p15:clr>
            <a:srgbClr val="F26B43"/>
          </p15:clr>
        </p15:guide>
        <p15:guide id="12" pos="2842">
          <p15:clr>
            <a:srgbClr val="F26B43"/>
          </p15:clr>
        </p15:guide>
        <p15:guide id="13" pos="4838">
          <p15:clr>
            <a:srgbClr val="F26B43"/>
          </p15:clr>
        </p15:guide>
        <p15:guide id="14" orient="horz" pos="550">
          <p15:clr>
            <a:srgbClr val="F26B43"/>
          </p15:clr>
        </p15:guide>
        <p15:guide id="15" orient="horz" pos="1071">
          <p15:clr>
            <a:srgbClr val="F26B43"/>
          </p15:clr>
        </p15:guide>
        <p15:guide id="16" orient="horz" pos="4133">
          <p15:clr>
            <a:srgbClr val="F26B43"/>
          </p15:clr>
        </p15:guide>
        <p15:guide id="17" pos="3749">
          <p15:clr>
            <a:srgbClr val="F26B43"/>
          </p15:clr>
        </p15:guide>
        <p15:guide id="18" pos="3931">
          <p15:clr>
            <a:srgbClr val="F26B43"/>
          </p15:clr>
        </p15:guide>
        <p15:guide id="19" pos="2683">
          <p15:clr>
            <a:srgbClr val="F26B43"/>
          </p15:clr>
        </p15:guide>
        <p15:guide id="20" pos="4997">
          <p15:clr>
            <a:srgbClr val="F26B43"/>
          </p15:clr>
        </p15:guide>
        <p15:guide id="21" pos="3341">
          <p15:clr>
            <a:srgbClr val="F26B43"/>
          </p15:clr>
        </p15:guide>
        <p15:guide id="22" pos="433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7" Type="http://schemas.openxmlformats.org/officeDocument/2006/relationships/image" Target="../media/image19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Relationship Id="rId6" Type="http://schemas.openxmlformats.org/officeDocument/2006/relationships/customXml" Target="../ink/ink2.xml"/><Relationship Id="rId5" Type="http://schemas.openxmlformats.org/officeDocument/2006/relationships/image" Target="../media/image17.jpe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ideo" Target="https://www.youtube.com/embed/rSqC3i8jjrU?feature=oembed" TargetMode="External"/><Relationship Id="rId6" Type="http://schemas.openxmlformats.org/officeDocument/2006/relationships/image" Target="../media/image20.jpeg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BA3E8C-BBEC-DA23-889C-F38AC76ABF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457EE3-7089-BEE0-D389-47DAAEF3DBF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64653" y="1537594"/>
            <a:ext cx="4191954" cy="903700"/>
          </a:xfrm>
        </p:spPr>
        <p:txBody>
          <a:bodyPr/>
          <a:lstStyle/>
          <a:p>
            <a:r>
              <a:rPr lang="en-US" dirty="0"/>
              <a:t>Module 4.1</a:t>
            </a:r>
          </a:p>
        </p:txBody>
      </p:sp>
      <p:pic>
        <p:nvPicPr>
          <p:cNvPr id="4" name="Picture 3" descr="A person wearing headphones working on a machine&#10;&#10;AI-generated content may be incorrect.">
            <a:extLst>
              <a:ext uri="{FF2B5EF4-FFF2-40B4-BE49-F238E27FC236}">
                <a16:creationId xmlns:a16="http://schemas.microsoft.com/office/drawing/2014/main" id="{9B57704B-5D87-0B0E-0D4E-223773EB25A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60116" y="98854"/>
            <a:ext cx="5556381" cy="6630366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E0C711E-6545-D164-5F0A-C255179446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4653" y="2626590"/>
            <a:ext cx="8865926" cy="903700"/>
          </a:xfrm>
        </p:spPr>
        <p:txBody>
          <a:bodyPr/>
          <a:lstStyle/>
          <a:p>
            <a:r>
              <a:rPr lang="en-US" dirty="0"/>
              <a:t>How To Use A Bandsaw</a:t>
            </a:r>
          </a:p>
        </p:txBody>
      </p:sp>
    </p:spTree>
    <p:extLst>
      <p:ext uri="{BB962C8B-B14F-4D97-AF65-F5344CB8AC3E}">
        <p14:creationId xmlns:p14="http://schemas.microsoft.com/office/powerpoint/2010/main" val="22488241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E4D58-52D6-C6CE-8E04-863F4EF34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C06325F-81EC-08C7-8D62-F3D84BE72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2666" y="168315"/>
            <a:ext cx="5035651" cy="524553"/>
          </a:xfrm>
        </p:spPr>
        <p:txBody>
          <a:bodyPr/>
          <a:lstStyle/>
          <a:p>
            <a:pPr algn="ctr"/>
            <a:r>
              <a:rPr lang="en-US" dirty="0"/>
              <a:t>Cleaning up after yourself 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A025EADE-F774-2A2B-F06E-B2DECE233ACF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45470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AU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C7A1F9-FB6E-7913-448B-F2BE9DD23E4E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929807-FA33-8D16-06A6-81375AE22C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76088" y="838878"/>
            <a:ext cx="52215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tx2"/>
                </a:solidFill>
              </a:rPr>
              <a:t>Cleaning up after yourself in the workshop is very important, it helps prevent the chances of slips trips and falls as a build up of swarf and coolant can become slippery underfoot. </a:t>
            </a:r>
          </a:p>
          <a:p>
            <a:endParaRPr lang="en-AU" dirty="0">
              <a:solidFill>
                <a:schemeClr val="tx2"/>
              </a:solidFill>
            </a:endParaRPr>
          </a:p>
          <a:p>
            <a:r>
              <a:rPr lang="en-AU" dirty="0">
                <a:solidFill>
                  <a:schemeClr val="tx2"/>
                </a:solidFill>
              </a:rPr>
              <a:t>Cleaning down the machine once you have finished helps prolong the life of the machinery and makes it easier for the next student to start work. Applying a small amount of oil or oil-based spray to the bare metal parts of the machine can prevent surface rust and make </a:t>
            </a:r>
            <a:r>
              <a:rPr lang="en-AU" dirty="0"/>
              <a:t>clean up after use easier.  </a:t>
            </a:r>
          </a:p>
        </p:txBody>
      </p:sp>
      <p:pic>
        <p:nvPicPr>
          <p:cNvPr id="12290" name="Picture 2" descr="Lubricant Oil Can - HemShiv Enterprise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337" y="4389660"/>
            <a:ext cx="2014589" cy="2014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WD-40 5L Spray Lubricant with Applicator : Amazon.co.uk: Automotive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73059" y="4252507"/>
            <a:ext cx="2288897" cy="2288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A person wearing a hard hat and earphones&#10;&#10;AI-generated content may be incorrect.">
            <a:extLst>
              <a:ext uri="{FF2B5EF4-FFF2-40B4-BE49-F238E27FC236}">
                <a16:creationId xmlns:a16="http://schemas.microsoft.com/office/drawing/2014/main" id="{5B9BD6AD-3AC1-F782-9C3E-5A4D5051FBB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780973" y="0"/>
            <a:ext cx="55321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390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55DE3F-2ABA-2B36-3F4A-4B7472867A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F77C986-2155-311E-27C4-D4B52819D7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7" y="724939"/>
            <a:ext cx="3859047" cy="524553"/>
          </a:xfrm>
        </p:spPr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8" name="Text Placeholder 6">
            <a:extLst>
              <a:ext uri="{FF2B5EF4-FFF2-40B4-BE49-F238E27FC236}">
                <a16:creationId xmlns:a16="http://schemas.microsoft.com/office/drawing/2014/main" id="{FFD7F3FD-089D-4A4E-C4F0-8DA421487584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51464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LEARNING OBJECTIVES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6FC0A4-71AA-A5E7-657F-7428BECCDBE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678702D-FDFA-FCF5-D4C5-5EA40EABCC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7" name="Picture 6" descr="A close-up of a saw&#10;&#10;AI-generated content may be incorrect.">
            <a:extLst>
              <a:ext uri="{FF2B5EF4-FFF2-40B4-BE49-F238E27FC236}">
                <a16:creationId xmlns:a16="http://schemas.microsoft.com/office/drawing/2014/main" id="{0E780814-0E2B-6D92-09F5-571E5588A4F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6025" y="-1"/>
            <a:ext cx="5895975" cy="6858001"/>
          </a:xfrm>
          <a:prstGeom prst="rect">
            <a:avLst/>
          </a:prstGeom>
        </p:spPr>
      </p:pic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061ADEB1-D862-E885-731D-6C6FA2870A7D}"/>
              </a:ext>
            </a:extLst>
          </p:cNvPr>
          <p:cNvSpPr txBox="1">
            <a:spLocks/>
          </p:cNvSpPr>
          <p:nvPr/>
        </p:nvSpPr>
        <p:spPr>
          <a:xfrm>
            <a:off x="1055687" y="2027727"/>
            <a:ext cx="5040313" cy="3259079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By the end of this module, students will be able to: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Identify what a vertical and horizontal bandsaw is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Select correct WHS and PPE for the bandsaw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Identifying parts of a bandsaw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Use the tooling and fixtures for the bandsaw and how they work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Demonstrate correct and safe operation of the bandsaw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Understand some troubleshooting and maintenance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6966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7A4F95-08AC-EE6C-EA4E-385192A8D3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761C55-F76B-9E72-366B-CC213CC87A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98225" y="1058971"/>
            <a:ext cx="3351844" cy="2081321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A stationary machine used to cut material to length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Provides better accuracy, control, repeatability and safer mounting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Commonly used in metalworking, woodworking, and fabrication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90CF799-F297-50D7-27CC-52259AF9BF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55688" y="336632"/>
            <a:ext cx="3860650" cy="524553"/>
          </a:xfrm>
        </p:spPr>
        <p:txBody>
          <a:bodyPr/>
          <a:lstStyle/>
          <a:p>
            <a:r>
              <a:rPr lang="en-US" dirty="0"/>
              <a:t>What is a bandsaw?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63782D3-6962-CDED-EE41-5AD5AE8692C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336632"/>
            <a:ext cx="339305" cy="2466556"/>
          </a:xfrm>
        </p:spPr>
        <p:txBody>
          <a:bodyPr/>
          <a:lstStyle/>
          <a:p>
            <a:r>
              <a:rPr lang="en-US" dirty="0"/>
              <a:t>Definition of a Bandsaw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5688" y="3262606"/>
            <a:ext cx="4288651" cy="553998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AU" sz="3000" b="1" dirty="0">
                <a:solidFill>
                  <a:schemeClr val="bg1"/>
                </a:solidFill>
              </a:rPr>
              <a:t>What are its uses? 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4F761C55-F76B-9E72-366B-CC213CC87A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98225" y="4070950"/>
            <a:ext cx="3351844" cy="1509882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Cutting of material to achieve a desired length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Repeatability using stops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Variable speed for cutting different materials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6429" y="317895"/>
            <a:ext cx="3648546" cy="553997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AU" sz="3000" b="1" dirty="0">
                <a:solidFill>
                  <a:schemeClr val="bg1"/>
                </a:solidFill>
                <a:latin typeface="+mj-lt"/>
              </a:rPr>
              <a:t>Type of bandsaws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55D11AD-57D6-DC48-7D4C-B772995F210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3108" y="1319290"/>
            <a:ext cx="2363733" cy="35231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36CFEF-8492-6228-39CF-DE820141CB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468" y="1931660"/>
            <a:ext cx="3290512" cy="1850913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6547C27-0658-7A71-A36D-BD21F907F21C}"/>
              </a:ext>
            </a:extLst>
          </p:cNvPr>
          <p:cNvSpPr txBox="1"/>
          <p:nvPr/>
        </p:nvSpPr>
        <p:spPr>
          <a:xfrm>
            <a:off x="6515194" y="3963688"/>
            <a:ext cx="1453477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AU" sz="2000" b="1" dirty="0">
                <a:solidFill>
                  <a:schemeClr val="bg1"/>
                </a:solidFill>
              </a:rPr>
              <a:t>Horizontal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DF4F5DC-20EC-2567-5F7D-D6F3E0D2C5B1}"/>
              </a:ext>
            </a:extLst>
          </p:cNvPr>
          <p:cNvSpPr txBox="1"/>
          <p:nvPr/>
        </p:nvSpPr>
        <p:spPr>
          <a:xfrm>
            <a:off x="9947622" y="5089795"/>
            <a:ext cx="1114704" cy="40011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AU" sz="2000" b="1" dirty="0">
                <a:solidFill>
                  <a:schemeClr val="bg1"/>
                </a:solidFill>
              </a:rPr>
              <a:t>Vertical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0655B9D-D4C2-191B-1393-D840FC6203ED}"/>
              </a:ext>
            </a:extLst>
          </p:cNvPr>
          <p:cNvSpPr txBox="1">
            <a:spLocks/>
          </p:cNvSpPr>
          <p:nvPr/>
        </p:nvSpPr>
        <p:spPr>
          <a:xfrm>
            <a:off x="8806896" y="5489905"/>
            <a:ext cx="3351844" cy="810204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Can lend themselves to cutting smaller parts and easy to manipulate part manually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06592C04-4349-DCDE-D244-7E4D20D83164}"/>
              </a:ext>
            </a:extLst>
          </p:cNvPr>
          <p:cNvSpPr txBox="1">
            <a:spLocks/>
          </p:cNvSpPr>
          <p:nvPr/>
        </p:nvSpPr>
        <p:spPr>
          <a:xfrm>
            <a:off x="6096000" y="4469605"/>
            <a:ext cx="3351844" cy="1066684"/>
          </a:xfrm>
          <a:prstGeom prst="rect">
            <a:avLst/>
          </a:prstGeom>
        </p:spPr>
        <p:txBody>
          <a:bodyPr vert="horz" wrap="square" lIns="0" tIns="144000" rIns="0" bIns="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FF116F"/>
              </a:buClr>
              <a:buSzPct val="150000"/>
              <a:buFont typeface="Arial" panose="020B0604020202020204" pitchFamily="34" charset="0"/>
              <a:buNone/>
              <a:defRPr sz="1600" b="0" i="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Cut straight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Can swivel to cut angles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/>
              <a:t>Vise for arcuate clamping</a:t>
            </a:r>
          </a:p>
        </p:txBody>
      </p:sp>
    </p:spTree>
    <p:extLst>
      <p:ext uri="{BB962C8B-B14F-4D97-AF65-F5344CB8AC3E}">
        <p14:creationId xmlns:p14="http://schemas.microsoft.com/office/powerpoint/2010/main" val="2182527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56890C-44E7-42F3-F222-5DA409CE0C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25DF3156-C507-05B7-EDAB-BD85E0BF39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32738" y="0"/>
            <a:ext cx="4259262" cy="6561138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4798A3-1C07-CF34-4025-8810EF75C86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4379" y="849934"/>
            <a:ext cx="6628392" cy="368819"/>
          </a:xfrm>
        </p:spPr>
        <p:txBody>
          <a:bodyPr/>
          <a:lstStyle/>
          <a:p>
            <a:r>
              <a:rPr lang="en-US" dirty="0"/>
              <a:t>Why Safety Matters?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A64454-C672-0E3B-AC4D-E688E760B8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4379" y="1133860"/>
            <a:ext cx="7019712" cy="5260653"/>
          </a:xfrm>
        </p:spPr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en-US" sz="1800" dirty="0"/>
              <a:t>Exposed and High-Speed Blade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</a:rPr>
              <a:t>Cuts and amputations from contact with the blade.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</a:rPr>
              <a:t>Kick back from dull, worn (missing blade teeth) or blade weld joins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</a:rPr>
              <a:t>Potential entanglement from loose clothing or jewelry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800" dirty="0"/>
              <a:t> Material Hazards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</a:rPr>
              <a:t>If a work piece isn’t clamped securely, it can spin or fly out of control, hitting anyone in the vicinity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</a:rPr>
              <a:t>Bandsaws generate airborne dust and debris, risk to respiratory and eye hazards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800" dirty="0"/>
              <a:t> Tool related injuries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</a:rPr>
              <a:t>Using the wrong blade or incorrect speed can cause excessive heat, smoke or flying debris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</a:rPr>
              <a:t>Installing blades can cause cuts – Use gloves for installing, not running.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800" dirty="0">
                <a:solidFill>
                  <a:schemeClr val="tx2"/>
                </a:solidFill>
              </a:rPr>
              <a:t> Sharp edges and Hot surfaces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</a:rPr>
              <a:t>Bands are extremely sharp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</a:rPr>
              <a:t>Material can heat due to friction of cutting – If possible, use coolant</a:t>
            </a:r>
          </a:p>
          <a:p>
            <a:pPr marL="228600" indent="-228600">
              <a:buFont typeface="+mj-lt"/>
              <a:buAutoNum type="arabicPeriod"/>
            </a:pPr>
            <a:r>
              <a:rPr lang="en-US" sz="1800" dirty="0"/>
              <a:t> PPE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tx2"/>
                </a:solidFill>
              </a:rPr>
              <a:t>Safety glasses/face shield, safety boots, Hearing protection (if necessary), No loose clothing-gloves-jewelry, tie back long hair.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83F1305-EE58-8FE2-3EF8-8509BB0190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3037" y="179794"/>
            <a:ext cx="9349332" cy="524553"/>
          </a:xfrm>
        </p:spPr>
        <p:txBody>
          <a:bodyPr/>
          <a:lstStyle/>
          <a:p>
            <a:r>
              <a:rPr lang="en-US" dirty="0"/>
              <a:t>Machinery safety &amp; Personal protective equipment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1A22C38B-372E-6323-F8A7-4140DD9A54BA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594457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SAFETY &amp; PPE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3B2660-A092-BE6B-EAE4-171931D02A0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2A49F74-6265-4387-1826-6E3182D97A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881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8680F3-7B08-1C68-7E2F-0316D6ACDE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8974FD-97CA-F8CF-452E-59E8AD6C5E2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20048" y="1218458"/>
            <a:ext cx="6628392" cy="1042337"/>
          </a:xfrm>
        </p:spPr>
        <p:txBody>
          <a:bodyPr/>
          <a:lstStyle/>
          <a:p>
            <a:pPr algn="ctr"/>
            <a:r>
              <a:rPr lang="en-US" dirty="0"/>
              <a:t>Ensuring a safe and clean workspace for you and your classmates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ECA653-DE9D-F3F0-80C0-5F206B475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23802" y="2260795"/>
            <a:ext cx="6624638" cy="3300116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Effective Housekeeping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Make sure the work area is in a clean and tidy state before you start work and when you finish work to minimize the risk of slips trips and falls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/>
              <a:t>Safety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Make sure to use correct PPE when cleaning (don’t handle the swarf with bare hands)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Don’t use compressed air on the machines, it can send sharp swarf through the air and or get it caught in the working/moving parts of the machine 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tx2"/>
                </a:solidFill>
              </a:rPr>
              <a:t>Make sure guards are in place and work as recommend by manufacturer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21EB6DC-3386-D071-8857-7D3405512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1667" y="321572"/>
            <a:ext cx="4712677" cy="524553"/>
          </a:xfrm>
        </p:spPr>
        <p:txBody>
          <a:bodyPr/>
          <a:lstStyle/>
          <a:p>
            <a:pPr algn="ctr"/>
            <a:r>
              <a:rPr lang="en-US" dirty="0"/>
              <a:t>Cleanliness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89FDD554-D98E-975F-A66C-632A487EADE6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924163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SAFETY CULTURE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1AD21D1-FE10-504B-94BB-265DC2B7011F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F58356-B727-5AC5-E993-5821AD22F9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pic>
        <p:nvPicPr>
          <p:cNvPr id="13" name="Picture 12" descr="A metal piece of metal on a table&#10;&#10;AI-generated content may be incorrect.">
            <a:extLst>
              <a:ext uri="{FF2B5EF4-FFF2-40B4-BE49-F238E27FC236}">
                <a16:creationId xmlns:a16="http://schemas.microsoft.com/office/drawing/2014/main" id="{02214C9B-9335-24CC-F281-85B3DBD4305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46795" y="902459"/>
            <a:ext cx="3848602" cy="5053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277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966CDF-524B-9722-7080-B24C877098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07655AE-082B-2256-2B58-15E58C1262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991" y="74355"/>
            <a:ext cx="5032060" cy="524553"/>
          </a:xfrm>
        </p:spPr>
        <p:txBody>
          <a:bodyPr/>
          <a:lstStyle/>
          <a:p>
            <a:r>
              <a:rPr lang="en-AU" dirty="0"/>
              <a:t>BANDSAW COMPONENTS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993571CF-3938-56F9-D2EC-DA24747A91A1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2642628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BANDSAW COMPONENTS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AECC902-65CD-2FF7-24FE-274909A7EAC3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10C9430-D710-F5CA-7CEC-6E978C86F9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00496" y="1069180"/>
            <a:ext cx="48056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u="sng" dirty="0">
                <a:solidFill>
                  <a:schemeClr val="tx2"/>
                </a:solidFill>
              </a:rPr>
              <a:t>Safety features;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2"/>
                </a:solidFill>
              </a:rPr>
              <a:t>E-STOP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2"/>
                </a:solidFill>
              </a:rPr>
              <a:t>Safety Guard</a:t>
            </a:r>
          </a:p>
          <a:p>
            <a:r>
              <a:rPr lang="en-AU" u="sng" dirty="0">
                <a:solidFill>
                  <a:schemeClr val="tx2"/>
                </a:solidFill>
              </a:rPr>
              <a:t>Driving features;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2"/>
                </a:solidFill>
              </a:rPr>
              <a:t>Blade Tensioner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2"/>
                </a:solidFill>
              </a:rPr>
              <a:t>Motor speed select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2"/>
                </a:solidFill>
              </a:rPr>
              <a:t>Start Switch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2"/>
                </a:solidFill>
              </a:rPr>
              <a:t>Feed adjustment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2"/>
                </a:solidFill>
              </a:rPr>
              <a:t>Blade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2"/>
                </a:solidFill>
              </a:rPr>
              <a:t>Coolant</a:t>
            </a:r>
          </a:p>
          <a:p>
            <a:pPr lvl="1"/>
            <a:endParaRPr lang="en-AU" dirty="0">
              <a:solidFill>
                <a:schemeClr val="tx2"/>
              </a:solidFill>
            </a:endParaRPr>
          </a:p>
          <a:p>
            <a:r>
              <a:rPr lang="en-AU" u="sng" dirty="0">
                <a:solidFill>
                  <a:schemeClr val="tx2"/>
                </a:solidFill>
              </a:rPr>
              <a:t>Mounting and fixture features;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2"/>
                </a:solidFill>
              </a:rPr>
              <a:t>Vise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2"/>
                </a:solidFill>
              </a:rPr>
              <a:t>Height Limit Stops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AU" dirty="0">
                <a:solidFill>
                  <a:schemeClr val="tx2"/>
                </a:solidFill>
              </a:rPr>
              <a:t>Material Length Stops</a:t>
            </a:r>
          </a:p>
          <a:p>
            <a:pPr lvl="1"/>
            <a:endParaRPr lang="en-AU" dirty="0"/>
          </a:p>
          <a:p>
            <a:endParaRPr lang="en-AU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29AEBB8-7E53-0834-884D-3BE73A3006DF}"/>
                  </a:ext>
                </a:extLst>
              </p14:cNvPr>
              <p14:cNvContentPartPr/>
              <p14:nvPr/>
            </p14:nvContentPartPr>
            <p14:xfrm>
              <a:off x="8746973" y="2506545"/>
              <a:ext cx="360" cy="3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29AEBB8-7E53-0834-884D-3BE73A3006D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740853" y="2500425"/>
                <a:ext cx="12600" cy="12600"/>
              </a:xfrm>
              <a:prstGeom prst="rect">
                <a:avLst/>
              </a:prstGeom>
            </p:spPr>
          </p:pic>
        </mc:Fallback>
      </mc:AlternateContent>
      <p:pic>
        <p:nvPicPr>
          <p:cNvPr id="30" name="Picture 29" descr="A machine with a piece of paper&#10;&#10;AI-generated content may be incorrect.">
            <a:extLst>
              <a:ext uri="{FF2B5EF4-FFF2-40B4-BE49-F238E27FC236}">
                <a16:creationId xmlns:a16="http://schemas.microsoft.com/office/drawing/2014/main" id="{B8429A48-624F-E48E-C51B-C72417BD363D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78356" y="1568760"/>
            <a:ext cx="5613148" cy="3157396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4A2FCD55-2502-9920-CB0E-BC422D76EBB2}"/>
              </a:ext>
            </a:extLst>
          </p:cNvPr>
          <p:cNvSpPr txBox="1"/>
          <p:nvPr/>
        </p:nvSpPr>
        <p:spPr>
          <a:xfrm>
            <a:off x="4893304" y="3550037"/>
            <a:ext cx="8750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600" dirty="0">
                <a:solidFill>
                  <a:schemeClr val="accent6"/>
                </a:solidFill>
              </a:rPr>
              <a:t>ESTOP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0188E121-5632-93BA-EF4F-4118CFD89FBB}"/>
              </a:ext>
            </a:extLst>
          </p:cNvPr>
          <p:cNvSpPr txBox="1"/>
          <p:nvPr/>
        </p:nvSpPr>
        <p:spPr>
          <a:xfrm>
            <a:off x="7791832" y="1069180"/>
            <a:ext cx="17543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accent6"/>
                </a:solidFill>
              </a:rPr>
              <a:t>Safety Guard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7C2AC39-B39D-EAFE-F087-49542387F7EB}"/>
              </a:ext>
            </a:extLst>
          </p:cNvPr>
          <p:cNvSpPr txBox="1"/>
          <p:nvPr/>
        </p:nvSpPr>
        <p:spPr>
          <a:xfrm>
            <a:off x="3977269" y="2253159"/>
            <a:ext cx="1982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accent6"/>
                </a:solidFill>
              </a:rPr>
              <a:t>Blade Tensioner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53F9A36-1AAF-4146-6BA4-59FB9F526608}"/>
              </a:ext>
            </a:extLst>
          </p:cNvPr>
          <p:cNvSpPr txBox="1"/>
          <p:nvPr/>
        </p:nvSpPr>
        <p:spPr>
          <a:xfrm>
            <a:off x="4048433" y="3059668"/>
            <a:ext cx="1877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accent6"/>
                </a:solidFill>
              </a:rPr>
              <a:t>Vise Adjustment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01A26C8-F932-72CF-D3F8-13D23BDA3D89}"/>
              </a:ext>
            </a:extLst>
          </p:cNvPr>
          <p:cNvSpPr txBox="1"/>
          <p:nvPr/>
        </p:nvSpPr>
        <p:spPr>
          <a:xfrm>
            <a:off x="9546930" y="4876074"/>
            <a:ext cx="26450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accent6"/>
                </a:solidFill>
              </a:rPr>
              <a:t>Motor Speed Adjustor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764D985-3F56-56B0-878F-A9D7A46A1446}"/>
              </a:ext>
            </a:extLst>
          </p:cNvPr>
          <p:cNvSpPr txBox="1"/>
          <p:nvPr/>
        </p:nvSpPr>
        <p:spPr>
          <a:xfrm>
            <a:off x="5925569" y="4876074"/>
            <a:ext cx="1330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accent6"/>
                </a:solidFill>
              </a:rPr>
              <a:t>Controls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2966CFD-F547-BB1C-7138-712920E6F790}"/>
              </a:ext>
            </a:extLst>
          </p:cNvPr>
          <p:cNvSpPr txBox="1"/>
          <p:nvPr/>
        </p:nvSpPr>
        <p:spPr>
          <a:xfrm>
            <a:off x="7266001" y="4889595"/>
            <a:ext cx="1051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accent6"/>
                </a:solidFill>
              </a:rPr>
              <a:t>Vise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036C352-2E4A-9AB2-0F21-DB96A2EB18F3}"/>
              </a:ext>
            </a:extLst>
          </p:cNvPr>
          <p:cNvSpPr txBox="1"/>
          <p:nvPr/>
        </p:nvSpPr>
        <p:spPr>
          <a:xfrm>
            <a:off x="8494549" y="4876074"/>
            <a:ext cx="10516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accent6"/>
                </a:solidFill>
              </a:rPr>
              <a:t>Blade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EEE94D88-4456-955C-CE6F-13920CAE025A}"/>
                  </a:ext>
                </a:extLst>
              </p14:cNvPr>
              <p14:cNvContentPartPr/>
              <p14:nvPr/>
            </p14:nvContentPartPr>
            <p14:xfrm>
              <a:off x="8997893" y="3064545"/>
              <a:ext cx="360" cy="36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EEE94D88-4456-955C-CE6F-13920CAE025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8989253" y="3055905"/>
                <a:ext cx="18000" cy="18000"/>
              </a:xfrm>
              <a:prstGeom prst="rect">
                <a:avLst/>
              </a:prstGeom>
            </p:spPr>
          </p:pic>
        </mc:Fallback>
      </mc:AlternateContent>
      <p:cxnSp>
        <p:nvCxnSpPr>
          <p:cNvPr id="55" name="Straight Arrow Connector 54">
            <a:extLst>
              <a:ext uri="{FF2B5EF4-FFF2-40B4-BE49-F238E27FC236}">
                <a16:creationId xmlns:a16="http://schemas.microsoft.com/office/drawing/2014/main" id="{F952C3F0-A1D5-D6E9-90C3-3F6709289D5D}"/>
              </a:ext>
            </a:extLst>
          </p:cNvPr>
          <p:cNvCxnSpPr>
            <a:cxnSpLocks/>
          </p:cNvCxnSpPr>
          <p:nvPr/>
        </p:nvCxnSpPr>
        <p:spPr>
          <a:xfrm>
            <a:off x="5784893" y="3268301"/>
            <a:ext cx="914671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B093EBF9-96FE-7A89-5F3C-63E2E84C1619}"/>
              </a:ext>
            </a:extLst>
          </p:cNvPr>
          <p:cNvCxnSpPr>
            <a:cxnSpLocks/>
          </p:cNvCxnSpPr>
          <p:nvPr/>
        </p:nvCxnSpPr>
        <p:spPr>
          <a:xfrm flipV="1">
            <a:off x="5730533" y="2435382"/>
            <a:ext cx="672480" cy="244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0DBB068B-F577-D547-6419-74D916124AAC}"/>
              </a:ext>
            </a:extLst>
          </p:cNvPr>
          <p:cNvCxnSpPr>
            <a:stCxn id="31" idx="3"/>
          </p:cNvCxnSpPr>
          <p:nvPr/>
        </p:nvCxnSpPr>
        <p:spPr>
          <a:xfrm>
            <a:off x="5768352" y="3719314"/>
            <a:ext cx="121187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351FF157-448C-0A32-A3D1-531B52DB48EC}"/>
              </a:ext>
            </a:extLst>
          </p:cNvPr>
          <p:cNvCxnSpPr>
            <a:stCxn id="37" idx="0"/>
          </p:cNvCxnSpPr>
          <p:nvPr/>
        </p:nvCxnSpPr>
        <p:spPr>
          <a:xfrm flipH="1" flipV="1">
            <a:off x="6590998" y="4019085"/>
            <a:ext cx="1" cy="85698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1977FF04-46EB-84D4-2E4E-3A9DA058156A}"/>
              </a:ext>
            </a:extLst>
          </p:cNvPr>
          <p:cNvCxnSpPr>
            <a:stCxn id="38" idx="0"/>
          </p:cNvCxnSpPr>
          <p:nvPr/>
        </p:nvCxnSpPr>
        <p:spPr>
          <a:xfrm flipV="1">
            <a:off x="7791832" y="3105945"/>
            <a:ext cx="955141" cy="178365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475E3E7F-C9E6-88E1-EFC2-253F8FF7ACCB}"/>
              </a:ext>
            </a:extLst>
          </p:cNvPr>
          <p:cNvCxnSpPr>
            <a:cxnSpLocks/>
          </p:cNvCxnSpPr>
          <p:nvPr/>
        </p:nvCxnSpPr>
        <p:spPr>
          <a:xfrm flipH="1" flipV="1">
            <a:off x="10869465" y="3059668"/>
            <a:ext cx="320618" cy="18164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786F112F-C401-5C4F-94B7-9A8964E79DB2}"/>
              </a:ext>
            </a:extLst>
          </p:cNvPr>
          <p:cNvCxnSpPr/>
          <p:nvPr/>
        </p:nvCxnSpPr>
        <p:spPr>
          <a:xfrm flipH="1">
            <a:off x="7496269" y="1438512"/>
            <a:ext cx="452674" cy="106803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36A6BFA2-A862-AB5A-8114-7514501692FC}"/>
              </a:ext>
            </a:extLst>
          </p:cNvPr>
          <p:cNvCxnSpPr>
            <a:cxnSpLocks/>
          </p:cNvCxnSpPr>
          <p:nvPr/>
        </p:nvCxnSpPr>
        <p:spPr>
          <a:xfrm>
            <a:off x="9243588" y="1438512"/>
            <a:ext cx="688063" cy="131374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B3645F20-D7B8-2861-F6E0-CC4920A4CE61}"/>
              </a:ext>
            </a:extLst>
          </p:cNvPr>
          <p:cNvCxnSpPr/>
          <p:nvPr/>
        </p:nvCxnSpPr>
        <p:spPr>
          <a:xfrm flipH="1">
            <a:off x="8202440" y="1438512"/>
            <a:ext cx="292109" cy="147670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675E8437-B7B6-DE84-100C-37CB6F29C67E}"/>
              </a:ext>
            </a:extLst>
          </p:cNvPr>
          <p:cNvCxnSpPr>
            <a:cxnSpLocks/>
          </p:cNvCxnSpPr>
          <p:nvPr/>
        </p:nvCxnSpPr>
        <p:spPr>
          <a:xfrm flipV="1">
            <a:off x="8851434" y="3059668"/>
            <a:ext cx="146459" cy="1816406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1652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8C18F7-A1AE-E37A-B85D-3B8FBB9D0F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B73562E-AD66-1BF6-E358-95EB9B610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6843" y="168315"/>
            <a:ext cx="5399533" cy="524553"/>
          </a:xfrm>
        </p:spPr>
        <p:txBody>
          <a:bodyPr/>
          <a:lstStyle/>
          <a:p>
            <a:r>
              <a:rPr lang="en-US" dirty="0"/>
              <a:t>Cutting speeds calculations 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74EAA4EE-9DEA-AF53-F0D2-EC6DF3F6291F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403764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IDENTIFIERS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CB13292-BADA-759D-8C1E-008D7D807987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5D0FE9B-A471-5EE6-93B3-999EFD387F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5F23E06-9297-4A6D-DF9F-F18B36E83064}"/>
              </a:ext>
            </a:extLst>
          </p:cNvPr>
          <p:cNvSpPr txBox="1"/>
          <p:nvPr/>
        </p:nvSpPr>
        <p:spPr>
          <a:xfrm>
            <a:off x="822326" y="1004296"/>
            <a:ext cx="47247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accent6"/>
                </a:solidFill>
              </a:rPr>
              <a:t>Bandsaws will come with specified speeds in the owner’s manual, or an information plate maybe attached to the machine.</a:t>
            </a:r>
          </a:p>
        </p:txBody>
      </p:sp>
      <p:pic>
        <p:nvPicPr>
          <p:cNvPr id="7" name="Picture 6" descr="Close-up of a speed adjustment label&#10;&#10;AI-generated content may be incorrect.">
            <a:extLst>
              <a:ext uri="{FF2B5EF4-FFF2-40B4-BE49-F238E27FC236}">
                <a16:creationId xmlns:a16="http://schemas.microsoft.com/office/drawing/2014/main" id="{E55EA5D6-3BEA-45A5-6445-AE83ABA6823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326" y="2597006"/>
            <a:ext cx="5183140" cy="30538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B93A848-0A91-48EA-D2E1-998B27B22BAA}"/>
              </a:ext>
            </a:extLst>
          </p:cNvPr>
          <p:cNvSpPr txBox="1"/>
          <p:nvPr/>
        </p:nvSpPr>
        <p:spPr>
          <a:xfrm>
            <a:off x="7089175" y="1004296"/>
            <a:ext cx="472473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accent6"/>
                </a:solidFill>
              </a:rPr>
              <a:t>Blade lengths are important as they will need to be replaced. These are commonly identified on a plate attached to the Bandsaw. The 330mm on this plate identifies the widest cut possible of round stock</a:t>
            </a:r>
          </a:p>
        </p:txBody>
      </p:sp>
      <p:pic>
        <p:nvPicPr>
          <p:cNvPr id="17" name="Picture 16" descr="A warning sign on a black surface&#10;&#10;AI-generated content may be incorrect.">
            <a:extLst>
              <a:ext uri="{FF2B5EF4-FFF2-40B4-BE49-F238E27FC236}">
                <a16:creationId xmlns:a16="http://schemas.microsoft.com/office/drawing/2014/main" id="{67E0BA6D-A2DC-A1F7-2F66-7F1C7BE9F3A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3278" y="2582096"/>
            <a:ext cx="3109130" cy="308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444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DE155-D62B-F835-239C-F813F0C4EF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AFDE7513-465E-1255-A762-EE4CD44FED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8594" y="74355"/>
            <a:ext cx="7066656" cy="524553"/>
          </a:xfrm>
        </p:spPr>
        <p:txBody>
          <a:bodyPr/>
          <a:lstStyle/>
          <a:p>
            <a:pPr algn="ctr"/>
            <a:r>
              <a:rPr lang="en-US" dirty="0"/>
              <a:t>How to operate a Horizontal Bandsaw</a:t>
            </a:r>
          </a:p>
        </p:txBody>
      </p:sp>
      <p:sp>
        <p:nvSpPr>
          <p:cNvPr id="3" name="Text Placeholder 6">
            <a:extLst>
              <a:ext uri="{FF2B5EF4-FFF2-40B4-BE49-F238E27FC236}">
                <a16:creationId xmlns:a16="http://schemas.microsoft.com/office/drawing/2014/main" id="{276539AF-E732-9735-7C78-033809815121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315086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OPERATION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926DC0E-EF39-814F-CEFE-55211DDD8730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1B26C1-5C11-4841-BC50-B1B830E1FA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56BF906-C6C9-C905-0815-B51C38578356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4D33A5-CF9D-6011-CDC0-EDA5ACD1C7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30" y="63259"/>
            <a:ext cx="240137" cy="19860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77AEB8A-0075-EB21-A5E7-574118671764}"/>
              </a:ext>
            </a:extLst>
          </p:cNvPr>
          <p:cNvSpPr txBox="1"/>
          <p:nvPr/>
        </p:nvSpPr>
        <p:spPr>
          <a:xfrm>
            <a:off x="3044983" y="3244334"/>
            <a:ext cx="61020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AU" dirty="0"/>
              <a:t>https://www.youtube.com/watch?v=rSqC3i8jjrU</a:t>
            </a:r>
          </a:p>
        </p:txBody>
      </p:sp>
      <p:pic>
        <p:nvPicPr>
          <p:cNvPr id="2" name="Online Media 1" title="How to Use a Horizontal Band Saw">
            <a:hlinkClick r:id="" action="ppaction://media"/>
            <a:extLst>
              <a:ext uri="{FF2B5EF4-FFF2-40B4-BE49-F238E27FC236}">
                <a16:creationId xmlns:a16="http://schemas.microsoft.com/office/drawing/2014/main" id="{625FA0CF-EADC-1EDA-DAA7-7F7C827C443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016000" y="743466"/>
            <a:ext cx="10160000" cy="574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992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FE4D58-52D6-C6CE-8E04-863F4EF342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C06325F-81EC-08C7-8D62-F3D84BE720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9023" y="168315"/>
            <a:ext cx="4392847" cy="524553"/>
          </a:xfrm>
        </p:spPr>
        <p:txBody>
          <a:bodyPr/>
          <a:lstStyle/>
          <a:p>
            <a:pPr algn="ctr"/>
            <a:r>
              <a:rPr lang="en-US" dirty="0"/>
              <a:t>Deburring the material </a:t>
            </a:r>
          </a:p>
        </p:txBody>
      </p:sp>
      <p:sp>
        <p:nvSpPr>
          <p:cNvPr id="9" name="Text Placeholder 6">
            <a:extLst>
              <a:ext uri="{FF2B5EF4-FFF2-40B4-BE49-F238E27FC236}">
                <a16:creationId xmlns:a16="http://schemas.microsoft.com/office/drawing/2014/main" id="{A025EADE-F774-2A2B-F06E-B2DECE233ACF}"/>
              </a:ext>
            </a:extLst>
          </p:cNvPr>
          <p:cNvSpPr txBox="1">
            <a:spLocks/>
          </p:cNvSpPr>
          <p:nvPr/>
        </p:nvSpPr>
        <p:spPr>
          <a:xfrm>
            <a:off x="0" y="336632"/>
            <a:ext cx="339305" cy="1349262"/>
          </a:xfrm>
          <a:prstGeom prst="rect">
            <a:avLst/>
          </a:prstGeom>
          <a:solidFill>
            <a:schemeClr val="accent3"/>
          </a:solidFill>
        </p:spPr>
        <p:txBody>
          <a:bodyPr vert="vert270" wrap="none" lIns="72000" tIns="72000" rIns="72000" bIns="72000" rtlCol="0">
            <a:spAutoFit/>
          </a:bodyPr>
          <a:lstStyle>
            <a:lvl1pPr marL="0" indent="0" algn="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400" b="1" i="0" kern="1200" spc="100" baseline="0">
                <a:solidFill>
                  <a:schemeClr val="bg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2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AU" dirty="0"/>
              <a:t>DEBURRING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7C7A1F9-FB6E-7913-448B-F2BE9DD23E4E}"/>
              </a:ext>
            </a:extLst>
          </p:cNvPr>
          <p:cNvSpPr/>
          <p:nvPr/>
        </p:nvSpPr>
        <p:spPr>
          <a:xfrm>
            <a:off x="-1" y="-1"/>
            <a:ext cx="336633" cy="336633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6929807-FA33-8D16-06A6-81375AE22C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58" y="45909"/>
            <a:ext cx="187932" cy="25123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44820" y="1100589"/>
            <a:ext cx="4617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tx2"/>
                </a:solidFill>
              </a:rPr>
              <a:t>It is always important to Deburr edges of material after cutting. Edges can be extremely sharp. </a:t>
            </a:r>
          </a:p>
        </p:txBody>
      </p:sp>
      <p:pic>
        <p:nvPicPr>
          <p:cNvPr id="11274" name="Picture 10" descr="Acrux7 Hand Deburring Tool Kit, 10pcs Rotary Deburr Blades + 1pcs  Countersink Blade with Aluminum and Silicone Handle, Great Burr Remover  Hand Tool ...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53117" y="2462213"/>
            <a:ext cx="3943350" cy="3943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991167" y="1100589"/>
            <a:ext cx="48388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>
                <a:solidFill>
                  <a:schemeClr val="tx2"/>
                </a:solidFill>
              </a:rPr>
              <a:t>There are many tools used for deburring material, including files and handheld tools shown below. </a:t>
            </a:r>
          </a:p>
        </p:txBody>
      </p:sp>
      <p:pic>
        <p:nvPicPr>
          <p:cNvPr id="3" name="Picture 2" descr="A close-up of a saw&#10;&#10;AI-generated content may be incorrect.">
            <a:extLst>
              <a:ext uri="{FF2B5EF4-FFF2-40B4-BE49-F238E27FC236}">
                <a16:creationId xmlns:a16="http://schemas.microsoft.com/office/drawing/2014/main" id="{6699629C-A67F-F835-D87A-9DE1CB8A59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83311" y="2093615"/>
            <a:ext cx="6460085" cy="4512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107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SQ ">
      <a:dk1>
        <a:srgbClr val="030083"/>
      </a:dk1>
      <a:lt1>
        <a:srgbClr val="FFFFFF"/>
      </a:lt1>
      <a:dk2>
        <a:srgbClr val="000000"/>
      </a:dk2>
      <a:lt2>
        <a:srgbClr val="FFFFFF"/>
      </a:lt2>
      <a:accent1>
        <a:srgbClr val="030083"/>
      </a:accent1>
      <a:accent2>
        <a:srgbClr val="0041CF"/>
      </a:accent2>
      <a:accent3>
        <a:srgbClr val="FE6601"/>
      </a:accent3>
      <a:accent4>
        <a:srgbClr val="FAAB18"/>
      </a:accent4>
      <a:accent5>
        <a:srgbClr val="939597"/>
      </a:accent5>
      <a:accent6>
        <a:srgbClr val="000000"/>
      </a:accent6>
      <a:hlink>
        <a:srgbClr val="0041CF"/>
      </a:hlink>
      <a:folHlink>
        <a:srgbClr val="FE6601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QL35859_Master Brand_Refreshed" id="{97735FE3-9D76-CB42-8282-D007570D992C}" vid="{98743D13-5FC3-FD49-A897-B342DD4DBC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E3F2482381A214485F148E738AE1B9A" ma:contentTypeVersion="16" ma:contentTypeDescription="Create a new document." ma:contentTypeScope="" ma:versionID="98993af99459435a43748aca3ef68176">
  <xsd:schema xmlns:xsd="http://www.w3.org/2001/XMLSchema" xmlns:xs="http://www.w3.org/2001/XMLSchema" xmlns:p="http://schemas.microsoft.com/office/2006/metadata/properties" xmlns:ns2="ef15ea92-d665-4eb4-91e3-7ae34e5e038a" xmlns:ns3="b695005b-d803-47f4-974f-abac8cfe93be" targetNamespace="http://schemas.microsoft.com/office/2006/metadata/properties" ma:root="true" ma:fieldsID="994b4f62000eb01eeee9af66c50a1f28" ns2:_="" ns3:_="">
    <xsd:import namespace="ef15ea92-d665-4eb4-91e3-7ae34e5e038a"/>
    <xsd:import namespace="b695005b-d803-47f4-974f-abac8cfe93b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f15ea92-d665-4eb4-91e3-7ae34e5e038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34ff7c53-18f0-4681-94f8-0b89ad069e1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95005b-d803-47f4-974f-abac8cfe93be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aa175014-054e-41b5-ab93-db1c70bf413f}" ma:internalName="TaxCatchAll" ma:showField="CatchAllData" ma:web="b695005b-d803-47f4-974f-abac8cfe93b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695005b-d803-47f4-974f-abac8cfe93be" xsi:nil="true"/>
    <lcf76f155ced4ddcb4097134ff3c332f xmlns="ef15ea92-d665-4eb4-91e3-7ae34e5e038a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CA6A44-07D4-42C1-A7D3-93F0D95BC38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f15ea92-d665-4eb4-91e3-7ae34e5e038a"/>
    <ds:schemaRef ds:uri="b695005b-d803-47f4-974f-abac8cfe93b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B3648B47-1534-4EF0-96AB-CA02326F693B}">
  <ds:schemaRefs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1ed6b056-f5cc-4995-84e6-2a4ec15092a7"/>
    <ds:schemaRef ds:uri="http://schemas.microsoft.com/office/2006/documentManagement/types"/>
    <ds:schemaRef ds:uri="c1c20314-91fd-4dff-998a-7a79842116fc"/>
    <ds:schemaRef ds:uri="http://www.w3.org/XML/1998/namespace"/>
    <ds:schemaRef ds:uri="http://purl.org/dc/dcmitype/"/>
    <ds:schemaRef ds:uri="b695005b-d803-47f4-974f-abac8cfe93be"/>
    <ds:schemaRef ds:uri="ef15ea92-d665-4eb4-91e3-7ae34e5e038a"/>
  </ds:schemaRefs>
</ds:datastoreItem>
</file>

<file path=customXml/itemProps3.xml><?xml version="1.0" encoding="utf-8"?>
<ds:datastoreItem xmlns:ds="http://schemas.openxmlformats.org/officeDocument/2006/customXml" ds:itemID="{CFD4AF9E-2031-4813-A8E3-247E2219C24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17378</TotalTime>
  <Words>759</Words>
  <Application>Microsoft Office PowerPoint</Application>
  <PresentationFormat>Widescreen</PresentationFormat>
  <Paragraphs>108</Paragraphs>
  <Slides>10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Calibri</vt:lpstr>
      <vt:lpstr>Arial</vt:lpstr>
      <vt:lpstr>Aptos</vt:lpstr>
      <vt:lpstr>Office Theme</vt:lpstr>
      <vt:lpstr>How To Use A Bandsaw</vt:lpstr>
      <vt:lpstr>Learning Objectives</vt:lpstr>
      <vt:lpstr>What is a bandsaw?</vt:lpstr>
      <vt:lpstr>Machinery safety &amp; Personal protective equipment</vt:lpstr>
      <vt:lpstr>Cleanliness</vt:lpstr>
      <vt:lpstr>BANDSAW COMPONENTS</vt:lpstr>
      <vt:lpstr>Cutting speeds calculations </vt:lpstr>
      <vt:lpstr>How to operate a Horizontal Bandsaw</vt:lpstr>
      <vt:lpstr>Deburring the material </vt:lpstr>
      <vt:lpstr>Cleaning up after yourself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Template (TAFE Queensland Master Brand)</dc:title>
  <dc:creator>TAFE Queensland</dc:creator>
  <cp:lastModifiedBy>Georgi Tomlinson</cp:lastModifiedBy>
  <cp:revision>85</cp:revision>
  <dcterms:created xsi:type="dcterms:W3CDTF">2023-10-22T03:23:40Z</dcterms:created>
  <dcterms:modified xsi:type="dcterms:W3CDTF">2025-10-16T11:01:17Z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Region">
    <vt:lpwstr/>
  </property>
  <property fmtid="{D5CDD505-2E9C-101B-9397-08002B2CF9AE}" pid="3" name="MediaServiceImageTags">
    <vt:lpwstr/>
  </property>
  <property fmtid="{D5CDD505-2E9C-101B-9397-08002B2CF9AE}" pid="4" name="ContentTypeId">
    <vt:lpwstr>0x0101006E3F2482381A214485F148E738AE1B9A</vt:lpwstr>
  </property>
  <property fmtid="{D5CDD505-2E9C-101B-9397-08002B2CF9AE}" pid="5" name="Area">
    <vt:lpwstr/>
  </property>
  <property fmtid="{D5CDD505-2E9C-101B-9397-08002B2CF9AE}" pid="6" name="TaxKeyword">
    <vt:lpwstr/>
  </property>
  <property fmtid="{D5CDD505-2E9C-101B-9397-08002B2CF9AE}" pid="7" name="PandPCategory">
    <vt:lpwstr>1515;#320 TAFE Queensland Brand|48f22511-66c6-4e73-977b-d7738d5c4680</vt:lpwstr>
  </property>
  <property fmtid="{D5CDD505-2E9C-101B-9397-08002B2CF9AE}" pid="8" name="_dlc_DocIdItemGuid">
    <vt:lpwstr>7fcb1ffa-ec16-453c-90f8-81626998649c</vt:lpwstr>
  </property>
  <property fmtid="{D5CDD505-2E9C-101B-9397-08002B2CF9AE}" pid="9" name="Scope">
    <vt:lpwstr>7;#All staff|52512cf1-7460-4f08-a370-7b30d022c859</vt:lpwstr>
  </property>
  <property fmtid="{D5CDD505-2E9C-101B-9397-08002B2CF9AE}" pid="10" name="PandPParentCategory">
    <vt:lpwstr>2;#300 Marketing and Communication|423b3318-0d6a-4918-8924-d266a809de54</vt:lpwstr>
  </property>
  <property fmtid="{D5CDD505-2E9C-101B-9397-08002B2CF9AE}" pid="11" name="MSIP_Label_defa4170-0d19-0005-0004-bc88714345d2_Enabled">
    <vt:lpwstr>true</vt:lpwstr>
  </property>
  <property fmtid="{D5CDD505-2E9C-101B-9397-08002B2CF9AE}" pid="12" name="MSIP_Label_defa4170-0d19-0005-0004-bc88714345d2_SetDate">
    <vt:lpwstr>2025-10-08T00:46:55Z</vt:lpwstr>
  </property>
  <property fmtid="{D5CDD505-2E9C-101B-9397-08002B2CF9AE}" pid="13" name="MSIP_Label_defa4170-0d19-0005-0004-bc88714345d2_Method">
    <vt:lpwstr>Standard</vt:lpwstr>
  </property>
  <property fmtid="{D5CDD505-2E9C-101B-9397-08002B2CF9AE}" pid="14" name="MSIP_Label_defa4170-0d19-0005-0004-bc88714345d2_Name">
    <vt:lpwstr>defa4170-0d19-0005-0004-bc88714345d2</vt:lpwstr>
  </property>
  <property fmtid="{D5CDD505-2E9C-101B-9397-08002B2CF9AE}" pid="15" name="MSIP_Label_defa4170-0d19-0005-0004-bc88714345d2_SiteId">
    <vt:lpwstr>c5ccd573-ff69-4ff8-ada6-359bd6300982</vt:lpwstr>
  </property>
  <property fmtid="{D5CDD505-2E9C-101B-9397-08002B2CF9AE}" pid="16" name="MSIP_Label_defa4170-0d19-0005-0004-bc88714345d2_ActionId">
    <vt:lpwstr>22f14a31-2ce2-4849-826d-d6317ee17294</vt:lpwstr>
  </property>
  <property fmtid="{D5CDD505-2E9C-101B-9397-08002B2CF9AE}" pid="17" name="MSIP_Label_defa4170-0d19-0005-0004-bc88714345d2_ContentBits">
    <vt:lpwstr>0</vt:lpwstr>
  </property>
  <property fmtid="{D5CDD505-2E9C-101B-9397-08002B2CF9AE}" pid="18" name="MSIP_Label_defa4170-0d19-0005-0004-bc88714345d2_Tag">
    <vt:lpwstr>10, 3, 0, 1</vt:lpwstr>
  </property>
</Properties>
</file>